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742113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84" y="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8B02E-0FD9-42C7-A7D1-98FBAEA2A35C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5737E-D417-4225-9802-F0885CE704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519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981FE2C-EBCC-4A46-8487-B5DE5D960191}" type="datetimeFigureOut">
              <a:rPr lang="en-GB" smtClean="0"/>
              <a:pPr/>
              <a:t>01/07/2021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E4006F-AF81-4099-A991-14313E8D1A7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0C1E62-59DA-41C0-8DF2-F95021D102C2}"/>
              </a:ext>
            </a:extLst>
          </p:cNvPr>
          <p:cNvSpPr txBox="1"/>
          <p:nvPr/>
        </p:nvSpPr>
        <p:spPr>
          <a:xfrm>
            <a:off x="365191" y="686815"/>
            <a:ext cx="8748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highlight>
                  <a:srgbClr val="8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Accountant supported mediation </a:t>
            </a:r>
            <a:endParaRPr lang="en-GB" sz="4400" dirty="0">
              <a:highlight>
                <a:srgbClr val="808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E24FAB8-5908-4F2C-A121-0CEE424DC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504185"/>
            <a:ext cx="3352800" cy="268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A0C662-18AE-4480-BF21-B7DC6E952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2" y="3503170"/>
            <a:ext cx="3581398" cy="2668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8B081-0C4E-489F-B3A3-8AA3BFF45EF8}"/>
              </a:ext>
            </a:extLst>
          </p:cNvPr>
          <p:cNvSpPr txBox="1"/>
          <p:nvPr/>
        </p:nvSpPr>
        <p:spPr>
          <a:xfrm>
            <a:off x="485546" y="1940597"/>
            <a:ext cx="817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The Supported Mediation Model-Collaborative problem solving mediation</a:t>
            </a:r>
          </a:p>
        </p:txBody>
      </p:sp>
    </p:spTree>
    <p:extLst>
      <p:ext uri="{BB962C8B-B14F-4D97-AF65-F5344CB8AC3E}">
        <p14:creationId xmlns:p14="http://schemas.microsoft.com/office/powerpoint/2010/main" val="3240694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en-GB" dirty="0"/>
              <a:t>Possible sale of warehouses held by the company to the SSAS.</a:t>
            </a:r>
          </a:p>
          <a:p>
            <a:r>
              <a:rPr lang="en-GB" dirty="0"/>
              <a:t>Established that Peter &amp; Carol have substantial directors’ loan accounts in the company.</a:t>
            </a:r>
          </a:p>
          <a:p>
            <a:r>
              <a:rPr lang="en-GB" dirty="0"/>
              <a:t>Potential realisation of Pete’s investments to consider together with the tax implications.</a:t>
            </a:r>
          </a:p>
          <a:p>
            <a:r>
              <a:rPr lang="en-GB" dirty="0"/>
              <a:t>Relatively small salary taken by Pete and top up of income with dividends, retention of profit in the company – as all tax efficient planning.</a:t>
            </a:r>
          </a:p>
        </p:txBody>
      </p:sp>
    </p:spTree>
    <p:extLst>
      <p:ext uri="{BB962C8B-B14F-4D97-AF65-F5344CB8AC3E}">
        <p14:creationId xmlns:p14="http://schemas.microsoft.com/office/powerpoint/2010/main" val="11494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OPTIONS DEVELOPMENT – PHASE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Possibility of Peter mortgaging Rosebud Farm to provide funds.</a:t>
            </a:r>
          </a:p>
          <a:p>
            <a:pPr lvl="1"/>
            <a:r>
              <a:rPr lang="en-GB" dirty="0"/>
              <a:t>Impact is requirement of additional income to fund repayments.</a:t>
            </a:r>
          </a:p>
          <a:p>
            <a:pPr lvl="1"/>
            <a:r>
              <a:rPr lang="en-GB" dirty="0"/>
              <a:t>Consider tax impact – may take Peter into 50% rate.</a:t>
            </a:r>
          </a:p>
          <a:p>
            <a:pPr lvl="1"/>
            <a:r>
              <a:rPr lang="en-GB" dirty="0"/>
              <a:t>Liaise with FSA on potential mortgage.</a:t>
            </a:r>
          </a:p>
        </p:txBody>
      </p:sp>
    </p:spTree>
    <p:extLst>
      <p:ext uri="{BB962C8B-B14F-4D97-AF65-F5344CB8AC3E}">
        <p14:creationId xmlns:p14="http://schemas.microsoft.com/office/powerpoint/2010/main" val="3422067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en-GB" dirty="0"/>
              <a:t>Possibility of Carol buying a new property with a mortgage.</a:t>
            </a:r>
          </a:p>
          <a:p>
            <a:pPr lvl="1"/>
            <a:r>
              <a:rPr lang="en-GB" dirty="0"/>
              <a:t>May have sufficient income to service if she still has dividends from the stationery company.</a:t>
            </a:r>
          </a:p>
          <a:p>
            <a:pPr lvl="1"/>
            <a:r>
              <a:rPr lang="en-GB" dirty="0"/>
              <a:t>May have a problem arranging a mortgage with her level of earned income.</a:t>
            </a:r>
          </a:p>
          <a:p>
            <a:pPr lvl="1"/>
            <a:r>
              <a:rPr lang="en-GB" dirty="0"/>
              <a:t>Liaise with FSA on potential mortgage.</a:t>
            </a:r>
          </a:p>
        </p:txBody>
      </p:sp>
    </p:spTree>
    <p:extLst>
      <p:ext uri="{BB962C8B-B14F-4D97-AF65-F5344CB8AC3E}">
        <p14:creationId xmlns:p14="http://schemas.microsoft.com/office/powerpoint/2010/main" val="2389133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GB" dirty="0"/>
              <a:t>Release cash into the company via sale of investment(s) to pension fund with lease back.</a:t>
            </a:r>
          </a:p>
          <a:p>
            <a:pPr lvl="1"/>
            <a:r>
              <a:rPr lang="en-GB" dirty="0"/>
              <a:t>Tax implications for the company including CGT and SDLT.</a:t>
            </a:r>
          </a:p>
          <a:p>
            <a:pPr lvl="1"/>
            <a:r>
              <a:rPr lang="en-GB" dirty="0"/>
              <a:t>Routes for cash into the company- repayment of DCA’s; dividend payments; company buy back of own shares.</a:t>
            </a:r>
          </a:p>
          <a:p>
            <a:pPr lvl="1"/>
            <a:r>
              <a:rPr lang="en-GB" dirty="0"/>
              <a:t>Consider attitude of minority shareholders.</a:t>
            </a:r>
          </a:p>
        </p:txBody>
      </p:sp>
    </p:spTree>
    <p:extLst>
      <p:ext uri="{BB962C8B-B14F-4D97-AF65-F5344CB8AC3E}">
        <p14:creationId xmlns:p14="http://schemas.microsoft.com/office/powerpoint/2010/main" val="421007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GB" dirty="0"/>
              <a:t>Conversion of Carol’s shares in the company into preference shares but guaranteed priority on dividends / assets on winding up or sale.</a:t>
            </a:r>
          </a:p>
          <a:p>
            <a:pPr lvl="1"/>
            <a:r>
              <a:rPr lang="en-GB" dirty="0"/>
              <a:t>Combine with shareholder agreement.</a:t>
            </a:r>
          </a:p>
        </p:txBody>
      </p:sp>
    </p:spTree>
    <p:extLst>
      <p:ext uri="{BB962C8B-B14F-4D97-AF65-F5344CB8AC3E}">
        <p14:creationId xmlns:p14="http://schemas.microsoft.com/office/powerpoint/2010/main" val="4214154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en-GB" dirty="0"/>
              <a:t>Pete to buy Carols shares in the company with proceeds outstanding on loan, repaid by arrangement.</a:t>
            </a:r>
          </a:p>
          <a:p>
            <a:pPr lvl="1"/>
            <a:r>
              <a:rPr lang="en-GB" dirty="0"/>
              <a:t>Possibility of conversion to loan notes with phased repayment period.</a:t>
            </a:r>
          </a:p>
        </p:txBody>
      </p:sp>
    </p:spTree>
    <p:extLst>
      <p:ext uri="{BB962C8B-B14F-4D97-AF65-F5344CB8AC3E}">
        <p14:creationId xmlns:p14="http://schemas.microsoft.com/office/powerpoint/2010/main" val="374200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GB" dirty="0"/>
              <a:t>Buy back of Carol’s shares by the company in small tranches on a regular basis.</a:t>
            </a:r>
          </a:p>
          <a:p>
            <a:pPr lvl="1"/>
            <a:r>
              <a:rPr lang="en-GB" dirty="0"/>
              <a:t>Treatment as income for tax purposes.</a:t>
            </a:r>
          </a:p>
        </p:txBody>
      </p:sp>
    </p:spTree>
    <p:extLst>
      <p:ext uri="{BB962C8B-B14F-4D97-AF65-F5344CB8AC3E}">
        <p14:creationId xmlns:p14="http://schemas.microsoft.com/office/powerpoint/2010/main" val="3796121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en-GB" dirty="0"/>
              <a:t>Carol’s cattery business.</a:t>
            </a:r>
          </a:p>
          <a:p>
            <a:pPr lvl="1"/>
            <a:r>
              <a:rPr lang="en-GB" dirty="0"/>
              <a:t>Valuation principles.</a:t>
            </a:r>
          </a:p>
          <a:p>
            <a:pPr lvl="1"/>
            <a:r>
              <a:rPr lang="en-GB" dirty="0"/>
              <a:t>Goodwill attached to the property.</a:t>
            </a:r>
          </a:p>
          <a:p>
            <a:pPr lvl="1"/>
            <a:r>
              <a:rPr lang="en-GB" dirty="0"/>
              <a:t>Working capital requirements.</a:t>
            </a:r>
          </a:p>
        </p:txBody>
      </p:sp>
    </p:spTree>
    <p:extLst>
      <p:ext uri="{BB962C8B-B14F-4D97-AF65-F5344CB8AC3E}">
        <p14:creationId xmlns:p14="http://schemas.microsoft.com/office/powerpoint/2010/main" val="1394270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en-GB" dirty="0"/>
              <a:t>Pete’s investments to be realised.</a:t>
            </a:r>
          </a:p>
          <a:p>
            <a:pPr lvl="1"/>
            <a:r>
              <a:rPr lang="en-GB" dirty="0"/>
              <a:t>Impact of top slicing calculations on SPIB’s.</a:t>
            </a:r>
          </a:p>
          <a:p>
            <a:pPr lvl="1"/>
            <a:r>
              <a:rPr lang="en-GB" dirty="0"/>
              <a:t>Restriction of income in year of surrender to remain basic rate band.</a:t>
            </a:r>
          </a:p>
          <a:p>
            <a:pPr lvl="1"/>
            <a:r>
              <a:rPr lang="en-GB" dirty="0"/>
              <a:t>Check that the endowment policies are qualifying for tax relief.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267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GB" dirty="0"/>
              <a:t>Pension sharing arrangements.</a:t>
            </a:r>
          </a:p>
          <a:p>
            <a:pPr lvl="1"/>
            <a:r>
              <a:rPr lang="en-GB" dirty="0"/>
              <a:t>Liaise with FSA.</a:t>
            </a:r>
          </a:p>
        </p:txBody>
      </p:sp>
    </p:spTree>
    <p:extLst>
      <p:ext uri="{BB962C8B-B14F-4D97-AF65-F5344CB8AC3E}">
        <p14:creationId xmlns:p14="http://schemas.microsoft.com/office/powerpoint/2010/main" val="201229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TIME LINE ACTIVITY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7091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ENGAGEMENT</a:t>
            </a:r>
          </a:p>
          <a:p>
            <a:r>
              <a:rPr lang="en-GB" dirty="0"/>
              <a:t>Ensure no conflict of interest.</a:t>
            </a:r>
          </a:p>
          <a:p>
            <a:r>
              <a:rPr lang="en-GB" dirty="0"/>
              <a:t>Appointment for assessment meeting (if necessary).</a:t>
            </a:r>
          </a:p>
          <a:p>
            <a:r>
              <a:rPr lang="en-GB" dirty="0"/>
              <a:t>Prepare professional engagement agreement.</a:t>
            </a:r>
          </a:p>
        </p:txBody>
      </p:sp>
    </p:spTree>
    <p:extLst>
      <p:ext uri="{BB962C8B-B14F-4D97-AF65-F5344CB8AC3E}">
        <p14:creationId xmlns:p14="http://schemas.microsoft.com/office/powerpoint/2010/main" val="383390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dirty="0"/>
              <a:t>ASSESSMENT / CONVENING THE TEAM</a:t>
            </a:r>
          </a:p>
          <a:p>
            <a:pPr marL="514350" indent="-457200"/>
            <a:r>
              <a:rPr lang="en-GB" dirty="0"/>
              <a:t>Listen to objectives, aspirations, interest, needs and goal.</a:t>
            </a:r>
          </a:p>
          <a:p>
            <a:pPr marL="514350" indent="-457200"/>
            <a:r>
              <a:rPr lang="en-GB" dirty="0"/>
              <a:t>Check date of separation.</a:t>
            </a:r>
          </a:p>
          <a:p>
            <a:pPr marL="514350" indent="-457200"/>
            <a:r>
              <a:rPr lang="en-GB" dirty="0"/>
              <a:t>Explain role and method of working.</a:t>
            </a:r>
          </a:p>
          <a:p>
            <a:pPr marL="514350" indent="-457200"/>
            <a:r>
              <a:rPr lang="en-GB" dirty="0"/>
              <a:t>Establish trust and rapport.</a:t>
            </a:r>
          </a:p>
          <a:p>
            <a:pPr marL="514350" indent="-457200"/>
            <a:r>
              <a:rPr lang="en-GB" dirty="0"/>
              <a:t>Go through engagement agreement – explain points / queries raised; obtain signatures.</a:t>
            </a:r>
          </a:p>
          <a:p>
            <a:pPr marL="514350" indent="-457200"/>
            <a:r>
              <a:rPr lang="en-GB" dirty="0"/>
              <a:t>Indicate type of info required &amp; how it will be obtained.</a:t>
            </a:r>
          </a:p>
        </p:txBody>
      </p:sp>
    </p:spTree>
    <p:extLst>
      <p:ext uri="{BB962C8B-B14F-4D97-AF65-F5344CB8AC3E}">
        <p14:creationId xmlns:p14="http://schemas.microsoft.com/office/powerpoint/2010/main" val="358623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INFORMATION GATHERING</a:t>
            </a:r>
          </a:p>
          <a:p>
            <a:r>
              <a:rPr lang="en-GB" dirty="0"/>
              <a:t>Edit standard letter(s) for information gathering and send to clients.</a:t>
            </a:r>
          </a:p>
          <a:p>
            <a:r>
              <a:rPr lang="en-GB" dirty="0"/>
              <a:t>Work with Financial neutral </a:t>
            </a:r>
          </a:p>
          <a:p>
            <a:r>
              <a:rPr lang="en-GB" dirty="0"/>
              <a:t>Time frame for activities within the mediation.</a:t>
            </a:r>
          </a:p>
          <a:p>
            <a:r>
              <a:rPr lang="en-GB" dirty="0"/>
              <a:t>Ensure information requested provided within time frame – reminders where necessary.</a:t>
            </a:r>
          </a:p>
          <a:p>
            <a:r>
              <a:rPr lang="en-GB" dirty="0"/>
              <a:t>Check information provided; ensure it’s complete; deal with supplementary issues raised by preliminary information.</a:t>
            </a:r>
          </a:p>
          <a:p>
            <a:r>
              <a:rPr lang="en-GB" dirty="0"/>
              <a:t>Complete information gathering and start to assess how this fits clients aspirations / objectives.</a:t>
            </a:r>
          </a:p>
          <a:p>
            <a:r>
              <a:rPr lang="en-GB" dirty="0"/>
              <a:t>Make sure clients / other professionals (where necessary) are aware of all the information provided.</a:t>
            </a:r>
          </a:p>
        </p:txBody>
      </p:sp>
    </p:spTree>
    <p:extLst>
      <p:ext uri="{BB962C8B-B14F-4D97-AF65-F5344CB8AC3E}">
        <p14:creationId xmlns:p14="http://schemas.microsoft.com/office/powerpoint/2010/main" val="142015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OPTIONS DEVELOPMENT – PHASE 1</a:t>
            </a:r>
          </a:p>
          <a:p>
            <a:r>
              <a:rPr lang="en-GB" dirty="0"/>
              <a:t>Identify and generate full range of options for discussion.</a:t>
            </a:r>
          </a:p>
          <a:p>
            <a:r>
              <a:rPr lang="en-GB" dirty="0"/>
              <a:t>Provide outline of options to all relevant parties.</a:t>
            </a:r>
          </a:p>
          <a:p>
            <a:r>
              <a:rPr lang="en-GB" dirty="0"/>
              <a:t>Deal with queries, explore any alternatives / amendments suggested by other parties.</a:t>
            </a:r>
          </a:p>
        </p:txBody>
      </p:sp>
    </p:spTree>
    <p:extLst>
      <p:ext uri="{BB962C8B-B14F-4D97-AF65-F5344CB8AC3E}">
        <p14:creationId xmlns:p14="http://schemas.microsoft.com/office/powerpoint/2010/main" val="43070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OPTIONS DEVELOPMENT – PHASE 2</a:t>
            </a:r>
          </a:p>
          <a:p>
            <a:r>
              <a:rPr lang="en-GB" dirty="0"/>
              <a:t>Discuss the options to establish preferred route.</a:t>
            </a:r>
          </a:p>
          <a:p>
            <a:r>
              <a:rPr lang="en-GB" dirty="0"/>
              <a:t>Assess feasibility and any potential problems.</a:t>
            </a:r>
          </a:p>
          <a:p>
            <a:r>
              <a:rPr lang="en-GB" dirty="0"/>
              <a:t>Evaluate options, determine costs / tax implications.</a:t>
            </a:r>
          </a:p>
          <a:p>
            <a:r>
              <a:rPr lang="en-GB" dirty="0"/>
              <a:t>Deal with part appointed advisor points.</a:t>
            </a:r>
          </a:p>
          <a:p>
            <a:r>
              <a:rPr lang="en-GB" dirty="0"/>
              <a:t>Where appropriate oversee bargaining on financial matters.</a:t>
            </a:r>
          </a:p>
          <a:p>
            <a:r>
              <a:rPr lang="en-GB" dirty="0"/>
              <a:t>Proposals summarised in writing to clients to ensure clarity.</a:t>
            </a:r>
          </a:p>
          <a:p>
            <a:r>
              <a:rPr lang="en-GB" dirty="0"/>
              <a:t>Proposals communicated to mediator and other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3166957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SOLUTIONS/ IMPLICATIONS</a:t>
            </a:r>
          </a:p>
          <a:p>
            <a:r>
              <a:rPr lang="en-GB" dirty="0"/>
              <a:t>Review overall proposals including financial as summarised by mediator.</a:t>
            </a:r>
          </a:p>
          <a:p>
            <a:r>
              <a:rPr lang="en-GB" dirty="0"/>
              <a:t>Discuss implementation process and highlight areas where clients may require assistance.</a:t>
            </a:r>
          </a:p>
          <a:p>
            <a:r>
              <a:rPr lang="en-GB" dirty="0"/>
              <a:t>Assist with implementation of proposals where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1007083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INFORMATON GATHERING.</a:t>
            </a:r>
          </a:p>
          <a:p>
            <a:r>
              <a:rPr lang="en-GB" dirty="0"/>
              <a:t>Importance of separation date for CGT purposes.</a:t>
            </a:r>
          </a:p>
          <a:p>
            <a:r>
              <a:rPr lang="en-GB" dirty="0"/>
              <a:t>Pete’s wish to keep Rosebud Farm.</a:t>
            </a:r>
          </a:p>
          <a:p>
            <a:r>
              <a:rPr lang="en-GB" dirty="0"/>
              <a:t>Potential problems with mother in law and constructive trust.</a:t>
            </a:r>
          </a:p>
          <a:p>
            <a:r>
              <a:rPr lang="en-GB" dirty="0"/>
              <a:t>Carol (&amp; her mother) will agree to leaving Rosebud Farm providing a suitable property is purchased for them with an annexe for mother; accommodation for Carol &amp; the children ; facilities to run the cattery business.</a:t>
            </a:r>
          </a:p>
        </p:txBody>
      </p:sp>
    </p:spTree>
    <p:extLst>
      <p:ext uri="{BB962C8B-B14F-4D97-AF65-F5344CB8AC3E}">
        <p14:creationId xmlns:p14="http://schemas.microsoft.com/office/powerpoint/2010/main" val="910563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en-GB" dirty="0"/>
              <a:t>Pete wants to have control of the management of the stationery business, but will not object to Carol having income by way of dividends from the company.</a:t>
            </a:r>
          </a:p>
          <a:p>
            <a:r>
              <a:rPr lang="en-GB" dirty="0"/>
              <a:t>Carol wants to retain the cattery business as a sole trade.</a:t>
            </a:r>
          </a:p>
          <a:p>
            <a:r>
              <a:rPr lang="en-GB" dirty="0"/>
              <a:t>Share and business valuation to deal with; issues surrounding valuations.</a:t>
            </a:r>
          </a:p>
        </p:txBody>
      </p:sp>
    </p:spTree>
    <p:extLst>
      <p:ext uri="{BB962C8B-B14F-4D97-AF65-F5344CB8AC3E}">
        <p14:creationId xmlns:p14="http://schemas.microsoft.com/office/powerpoint/2010/main" val="4121103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183</TotalTime>
  <Words>795</Words>
  <Application>Microsoft Office PowerPoint</Application>
  <PresentationFormat>On-screen Show (4:3)</PresentationFormat>
  <Paragraphs>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PowerPoint Presentation</vt:lpstr>
      <vt:lpstr>TIME LINE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</vt:lpstr>
      <vt:lpstr>PowerPoint Presentation</vt:lpstr>
      <vt:lpstr>PowerPoint Presentation</vt:lpstr>
      <vt:lpstr>OPTIONS DEVELOPMENT – PHASE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LINE ACTIVITY</dc:title>
  <dc:creator>Dale and Lisa</dc:creator>
  <cp:lastModifiedBy>John Hind</cp:lastModifiedBy>
  <cp:revision>18</cp:revision>
  <cp:lastPrinted>2011-09-20T20:53:23Z</cp:lastPrinted>
  <dcterms:created xsi:type="dcterms:W3CDTF">2011-09-20T19:19:51Z</dcterms:created>
  <dcterms:modified xsi:type="dcterms:W3CDTF">2021-07-01T16:22:55Z</dcterms:modified>
</cp:coreProperties>
</file>