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sldIdLst>
    <p:sldId id="257" r:id="rId2"/>
    <p:sldId id="259" r:id="rId3"/>
    <p:sldId id="267" r:id="rId4"/>
    <p:sldId id="256" r:id="rId5"/>
    <p:sldId id="263" r:id="rId6"/>
    <p:sldId id="264" r:id="rId7"/>
    <p:sldId id="266" r:id="rId8"/>
    <p:sldId id="265" r:id="rId9"/>
    <p:sldId id="258" r:id="rId10"/>
    <p:sldId id="260" r:id="rId11"/>
    <p:sldId id="261" r:id="rId12"/>
    <p:sldId id="26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autoAdjust="0"/>
    <p:restoredTop sz="94647" autoAdjust="0"/>
  </p:normalViewPr>
  <p:slideViewPr>
    <p:cSldViewPr>
      <p:cViewPr varScale="1">
        <p:scale>
          <a:sx n="59" d="100"/>
          <a:sy n="59" d="100"/>
        </p:scale>
        <p:origin x="1496"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E34868-AD15-4C86-A437-D3970A187D0A}" type="datetimeFigureOut">
              <a:rPr lang="en-GB" smtClean="0"/>
              <a:pPr/>
              <a:t>23/11/2018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BE3B0-77A0-41C4-B100-005C348EE7C8}" type="slidenum">
              <a:rPr lang="en-GB" smtClean="0"/>
              <a:pPr/>
              <a:t>‹#›</a:t>
            </a:fld>
            <a:endParaRPr lang="en-GB"/>
          </a:p>
        </p:txBody>
      </p:sp>
    </p:spTree>
    <p:extLst>
      <p:ext uri="{BB962C8B-B14F-4D97-AF65-F5344CB8AC3E}">
        <p14:creationId xmlns:p14="http://schemas.microsoft.com/office/powerpoint/2010/main" val="330983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11/23/2018</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rmAutofit fontScale="90000"/>
          </a:bodyPr>
          <a:lstStyle/>
          <a:p>
            <a:r>
              <a:rPr lang="en-GB" sz="4400" u="sng" dirty="0"/>
              <a:t>Multi-disciplinary </a:t>
            </a:r>
            <a:br>
              <a:rPr lang="en-GB" sz="4400" u="sng" dirty="0"/>
            </a:br>
            <a:r>
              <a:rPr lang="en-GB" sz="4400" u="sng" dirty="0"/>
              <a:t>Supported Mediation Model</a:t>
            </a:r>
          </a:p>
        </p:txBody>
      </p:sp>
      <p:pic>
        <p:nvPicPr>
          <p:cNvPr id="1026" name="Picture 2"/>
          <p:cNvPicPr>
            <a:picLocks noChangeAspect="1" noChangeArrowheads="1"/>
          </p:cNvPicPr>
          <p:nvPr/>
        </p:nvPicPr>
        <p:blipFill>
          <a:blip r:embed="rId2" cstate="print"/>
          <a:srcRect/>
          <a:stretch>
            <a:fillRect/>
          </a:stretch>
        </p:blipFill>
        <p:spPr bwMode="auto">
          <a:xfrm>
            <a:off x="914400" y="3504185"/>
            <a:ext cx="3352800" cy="2689279"/>
          </a:xfrm>
          <a:prstGeom prst="rect">
            <a:avLst/>
          </a:prstGeom>
          <a:noFill/>
          <a:ln w="9525">
            <a:noFill/>
            <a:miter lim="800000"/>
            <a:headEnd/>
            <a:tailEnd/>
          </a:ln>
          <a:effectLst/>
        </p:spPr>
      </p:pic>
      <p:sp>
        <p:nvSpPr>
          <p:cNvPr id="6" name="TextBox 5"/>
          <p:cNvSpPr txBox="1"/>
          <p:nvPr/>
        </p:nvSpPr>
        <p:spPr>
          <a:xfrm>
            <a:off x="2209800" y="2048901"/>
            <a:ext cx="5334000" cy="400110"/>
          </a:xfrm>
          <a:prstGeom prst="rect">
            <a:avLst/>
          </a:prstGeom>
          <a:noFill/>
        </p:spPr>
        <p:txBody>
          <a:bodyPr wrap="square" rtlCol="0">
            <a:spAutoFit/>
          </a:bodyPr>
          <a:lstStyle/>
          <a:p>
            <a:r>
              <a:rPr lang="en-GB" sz="2000" dirty="0">
                <a:latin typeface="Arial" pitchFamily="34" charset="0"/>
                <a:cs typeface="Arial" pitchFamily="34" charset="0"/>
              </a:rPr>
              <a:t>Compass Resolution-Family Mediation</a:t>
            </a:r>
          </a:p>
        </p:txBody>
      </p:sp>
      <p:sp>
        <p:nvSpPr>
          <p:cNvPr id="7" name="TextBox 6"/>
          <p:cNvSpPr txBox="1"/>
          <p:nvPr/>
        </p:nvSpPr>
        <p:spPr>
          <a:xfrm>
            <a:off x="1600200" y="2743200"/>
            <a:ext cx="5650241" cy="369332"/>
          </a:xfrm>
          <a:prstGeom prst="rect">
            <a:avLst/>
          </a:prstGeom>
          <a:noFill/>
        </p:spPr>
        <p:txBody>
          <a:bodyPr wrap="square" rtlCol="0">
            <a:spAutoFit/>
          </a:bodyPr>
          <a:lstStyle/>
          <a:p>
            <a:pPr algn="ctr"/>
            <a:r>
              <a:rPr lang="en-GB" b="1" dirty="0"/>
              <a:t>Collaborative problem solving mediation</a:t>
            </a:r>
          </a:p>
        </p:txBody>
      </p:sp>
      <p:sp>
        <p:nvSpPr>
          <p:cNvPr id="9" name="TextBox 8"/>
          <p:cNvSpPr txBox="1"/>
          <p:nvPr/>
        </p:nvSpPr>
        <p:spPr>
          <a:xfrm>
            <a:off x="0" y="6477001"/>
            <a:ext cx="9144000" cy="577081"/>
          </a:xfrm>
          <a:prstGeom prst="rect">
            <a:avLst/>
          </a:prstGeom>
          <a:noFill/>
        </p:spPr>
        <p:txBody>
          <a:bodyPr wrap="square" rtlCol="0">
            <a:spAutoFit/>
          </a:bodyPr>
          <a:lstStyle/>
          <a:p>
            <a:r>
              <a:rPr lang="en-GB" sz="1050" dirty="0"/>
              <a:t>John E Hind 01392-848482</a:t>
            </a:r>
          </a:p>
          <a:p>
            <a:r>
              <a:rPr lang="en-GB" sz="1050" dirty="0"/>
              <a:t>@johnedwardhind2011PG.all rights reserved</a:t>
            </a:r>
          </a:p>
          <a:p>
            <a:endParaRPr lang="en-GB" sz="1050" dirty="0"/>
          </a:p>
        </p:txBody>
      </p:sp>
      <p:pic>
        <p:nvPicPr>
          <p:cNvPr id="5" name="Picture 4">
            <a:extLst>
              <a:ext uri="{FF2B5EF4-FFF2-40B4-BE49-F238E27FC236}">
                <a16:creationId xmlns:a16="http://schemas.microsoft.com/office/drawing/2014/main" id="{0C328D12-7233-4FB8-870A-4CAF36A20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2" y="3503170"/>
            <a:ext cx="3581398" cy="26680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GB" sz="2400" b="1" dirty="0">
                <a:latin typeface="Arial" pitchFamily="34" charset="0"/>
                <a:cs typeface="Arial" pitchFamily="34" charset="0"/>
              </a:rPr>
              <a:t>BENEFITS</a:t>
            </a:r>
          </a:p>
        </p:txBody>
      </p:sp>
      <p:sp>
        <p:nvSpPr>
          <p:cNvPr id="3" name="Content Placeholder 2"/>
          <p:cNvSpPr>
            <a:spLocks noGrp="1"/>
          </p:cNvSpPr>
          <p:nvPr>
            <p:ph idx="1"/>
          </p:nvPr>
        </p:nvSpPr>
        <p:spPr>
          <a:xfrm>
            <a:off x="457200" y="1143000"/>
            <a:ext cx="8229600" cy="4983163"/>
          </a:xfrm>
        </p:spPr>
        <p:txBody>
          <a:bodyPr>
            <a:noAutofit/>
          </a:bodyPr>
          <a:lstStyle/>
          <a:p>
            <a:pPr>
              <a:buFont typeface="Wingdings" pitchFamily="2" charset="2"/>
              <a:buChar char="q"/>
            </a:pPr>
            <a:r>
              <a:rPr lang="en-GB" sz="2000" dirty="0">
                <a:latin typeface="Arial" pitchFamily="34" charset="0"/>
                <a:cs typeface="Arial" pitchFamily="34" charset="0"/>
              </a:rPr>
              <a:t>Engaging and sharing in an element of coaching and training within the team sharing experiences, mistakes and insights </a:t>
            </a:r>
            <a:r>
              <a:rPr lang="en-GB" sz="2000" dirty="0" err="1">
                <a:latin typeface="Arial" pitchFamily="34" charset="0"/>
                <a:cs typeface="Arial" pitchFamily="34" charset="0"/>
              </a:rPr>
              <a:t>ie</a:t>
            </a:r>
            <a:r>
              <a:rPr lang="en-GB" sz="2000" dirty="0">
                <a:latin typeface="Arial" pitchFamily="34" charset="0"/>
                <a:cs typeface="Arial" pitchFamily="34" charset="0"/>
              </a:rPr>
              <a:t> shared training, supervision and discussion.</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Designing, creating and innovating new and improved ways of working as a team and as individuals within the team.</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Networking to build awareness of how other professionals work in and outside the team, cultivating relationships with other professionals and learning from each other.</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Being leaders- team members of this problem solving model serve as role models for the way we work, our values, principles and vision, attracting like minded professionals and of course clients to our way of working.</a:t>
            </a:r>
          </a:p>
        </p:txBody>
      </p:sp>
      <p:sp>
        <p:nvSpPr>
          <p:cNvPr id="4" name="TextBox 3"/>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GB" sz="2400" b="1" dirty="0">
                <a:latin typeface="Arial" pitchFamily="34" charset="0"/>
                <a:cs typeface="Arial" pitchFamily="34" charset="0"/>
              </a:rPr>
              <a:t>BENEFITS</a:t>
            </a:r>
          </a:p>
        </p:txBody>
      </p:sp>
      <p:sp>
        <p:nvSpPr>
          <p:cNvPr id="3" name="Content Placeholder 2"/>
          <p:cNvSpPr>
            <a:spLocks noGrp="1"/>
          </p:cNvSpPr>
          <p:nvPr>
            <p:ph idx="1"/>
          </p:nvPr>
        </p:nvSpPr>
        <p:spPr>
          <a:xfrm>
            <a:off x="457200" y="762000"/>
            <a:ext cx="8229600" cy="5364163"/>
          </a:xfrm>
        </p:spPr>
        <p:txBody>
          <a:bodyPr>
            <a:normAutofit lnSpcReduction="10000"/>
          </a:bodyPr>
          <a:lstStyle/>
          <a:p>
            <a:pPr lvl="1">
              <a:buNone/>
            </a:pPr>
            <a:r>
              <a:rPr lang="en-GB" sz="2000" b="1" dirty="0">
                <a:latin typeface="Arial" pitchFamily="34" charset="0"/>
                <a:cs typeface="Arial" pitchFamily="34" charset="0"/>
              </a:rPr>
              <a:t>THE CLIENT benefits;</a:t>
            </a:r>
          </a:p>
          <a:p>
            <a:pPr lvl="1">
              <a:buNone/>
            </a:pPr>
            <a:endParaRPr lang="en-GB" sz="2000" b="1" dirty="0">
              <a:latin typeface="Arial" pitchFamily="34" charset="0"/>
              <a:cs typeface="Arial" pitchFamily="34" charset="0"/>
            </a:endParaRPr>
          </a:p>
          <a:p>
            <a:pPr lvl="1">
              <a:buFont typeface="Wingdings" pitchFamily="2" charset="2"/>
              <a:buChar char="q"/>
            </a:pPr>
            <a:r>
              <a:rPr lang="en-GB" sz="2000" b="1" dirty="0">
                <a:latin typeface="Arial" pitchFamily="34" charset="0"/>
                <a:cs typeface="Arial" pitchFamily="34" charset="0"/>
              </a:rPr>
              <a:t>Emotions</a:t>
            </a:r>
            <a:r>
              <a:rPr lang="en-GB" sz="2000" dirty="0">
                <a:latin typeface="Arial" pitchFamily="34" charset="0"/>
                <a:cs typeface="Arial" pitchFamily="34" charset="0"/>
              </a:rPr>
              <a:t> - Having their emotions heard, understood and acknowledged</a:t>
            </a:r>
          </a:p>
          <a:p>
            <a:pPr lvl="1">
              <a:buFont typeface="Wingdings" pitchFamily="2" charset="2"/>
              <a:buChar char="q"/>
            </a:pPr>
            <a:r>
              <a:rPr lang="en-GB" sz="2000" b="1" dirty="0">
                <a:latin typeface="Arial" pitchFamily="34" charset="0"/>
                <a:cs typeface="Arial" pitchFamily="34" charset="0"/>
              </a:rPr>
              <a:t>Involved</a:t>
            </a:r>
            <a:r>
              <a:rPr lang="en-GB" sz="2000" dirty="0">
                <a:latin typeface="Arial" pitchFamily="34" charset="0"/>
                <a:cs typeface="Arial" pitchFamily="34" charset="0"/>
              </a:rPr>
              <a:t> -Feeling fully involved, part of and therefore in control of the process, the costs and outcomes</a:t>
            </a:r>
          </a:p>
          <a:p>
            <a:pPr lvl="1">
              <a:buFont typeface="Wingdings" pitchFamily="2" charset="2"/>
              <a:buChar char="q"/>
            </a:pPr>
            <a:r>
              <a:rPr lang="en-GB" sz="2000" b="1" dirty="0">
                <a:latin typeface="Arial" pitchFamily="34" charset="0"/>
                <a:cs typeface="Arial" pitchFamily="34" charset="0"/>
              </a:rPr>
              <a:t>Informed</a:t>
            </a:r>
            <a:r>
              <a:rPr lang="en-GB" sz="2000" dirty="0">
                <a:latin typeface="Arial" pitchFamily="34" charset="0"/>
                <a:cs typeface="Arial" pitchFamily="34" charset="0"/>
              </a:rPr>
              <a:t>- fully informed all the way and therefore empowered to make choices for themselves and their family</a:t>
            </a:r>
          </a:p>
          <a:p>
            <a:pPr lvl="1">
              <a:buFont typeface="Wingdings" pitchFamily="2" charset="2"/>
              <a:buChar char="q"/>
            </a:pPr>
            <a:r>
              <a:rPr lang="en-GB" sz="2000" b="1" dirty="0">
                <a:latin typeface="Arial" pitchFamily="34" charset="0"/>
                <a:cs typeface="Arial" pitchFamily="34" charset="0"/>
              </a:rPr>
              <a:t>Mutual and sharing</a:t>
            </a:r>
            <a:r>
              <a:rPr lang="en-GB" sz="2000" dirty="0">
                <a:latin typeface="Arial" pitchFamily="34" charset="0"/>
                <a:cs typeface="Arial" pitchFamily="34" charset="0"/>
              </a:rPr>
              <a:t>- encouraged and enabled to make shared decisions with their partner/spouse as part of a larger team</a:t>
            </a:r>
          </a:p>
          <a:p>
            <a:pPr lvl="1">
              <a:buFont typeface="Wingdings" pitchFamily="2" charset="2"/>
              <a:buChar char="q"/>
            </a:pPr>
            <a:r>
              <a:rPr lang="en-GB" sz="2000" b="1" dirty="0" err="1">
                <a:latin typeface="Arial" pitchFamily="34" charset="0"/>
                <a:cs typeface="Arial" pitchFamily="34" charset="0"/>
              </a:rPr>
              <a:t>Targetted</a:t>
            </a:r>
            <a:r>
              <a:rPr lang="en-GB" sz="2000" b="1" dirty="0">
                <a:latin typeface="Arial" pitchFamily="34" charset="0"/>
                <a:cs typeface="Arial" pitchFamily="34" charset="0"/>
              </a:rPr>
              <a:t> and specific </a:t>
            </a:r>
            <a:r>
              <a:rPr lang="en-GB" sz="2000" dirty="0">
                <a:latin typeface="Arial" pitchFamily="34" charset="0"/>
                <a:cs typeface="Arial" pitchFamily="34" charset="0"/>
              </a:rPr>
              <a:t>– specific help from the most appropriate professional trained to give it at the right time</a:t>
            </a:r>
          </a:p>
          <a:p>
            <a:pPr lvl="1">
              <a:buFont typeface="Wingdings" pitchFamily="2" charset="2"/>
              <a:buChar char="q"/>
            </a:pPr>
            <a:r>
              <a:rPr lang="en-GB" sz="2000" b="1" dirty="0">
                <a:latin typeface="Arial" pitchFamily="34" charset="0"/>
                <a:cs typeface="Arial" pitchFamily="34" charset="0"/>
              </a:rPr>
              <a:t>Safe and secure- </a:t>
            </a:r>
            <a:r>
              <a:rPr lang="en-GB" sz="2000" dirty="0">
                <a:latin typeface="Arial" pitchFamily="34" charset="0"/>
                <a:cs typeface="Arial" pitchFamily="34" charset="0"/>
              </a:rPr>
              <a:t>the process is inclusive, confidential with managed power imbalances creating a feeling of confidence, </a:t>
            </a:r>
            <a:r>
              <a:rPr lang="en-GB" sz="2000" dirty="0" err="1">
                <a:latin typeface="Arial" pitchFamily="34" charset="0"/>
                <a:cs typeface="Arial" pitchFamily="34" charset="0"/>
              </a:rPr>
              <a:t>safey</a:t>
            </a:r>
            <a:r>
              <a:rPr lang="en-GB" sz="2000" dirty="0">
                <a:latin typeface="Arial" pitchFamily="34" charset="0"/>
                <a:cs typeface="Arial" pitchFamily="34" charset="0"/>
              </a:rPr>
              <a:t> and security to fully engage in the process </a:t>
            </a:r>
          </a:p>
          <a:p>
            <a:pPr lvl="1">
              <a:buFont typeface="Wingdings" pitchFamily="2" charset="2"/>
              <a:buChar char="q"/>
            </a:pPr>
            <a:r>
              <a:rPr lang="en-GB" sz="2000" b="1" dirty="0">
                <a:latin typeface="Arial" pitchFamily="34" charset="0"/>
                <a:cs typeface="Arial" pitchFamily="34" charset="0"/>
              </a:rPr>
              <a:t>TAKE A MOMENT TO CONSIDER WHETHER THE LITIGATION PROCESS OFFERS ANY OR SOME OF ABOVE</a:t>
            </a:r>
          </a:p>
        </p:txBody>
      </p:sp>
      <p:sp>
        <p:nvSpPr>
          <p:cNvPr id="4" name="TextBox 3"/>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GB" sz="2400" b="1" dirty="0">
                <a:latin typeface="Arial" pitchFamily="34" charset="0"/>
                <a:cs typeface="Arial" pitchFamily="34" charset="0"/>
              </a:rPr>
              <a:t>BENEFITS</a:t>
            </a:r>
          </a:p>
        </p:txBody>
      </p:sp>
      <p:sp>
        <p:nvSpPr>
          <p:cNvPr id="3" name="Content Placeholder 2"/>
          <p:cNvSpPr>
            <a:spLocks noGrp="1"/>
          </p:cNvSpPr>
          <p:nvPr>
            <p:ph idx="1"/>
          </p:nvPr>
        </p:nvSpPr>
        <p:spPr>
          <a:xfrm>
            <a:off x="457200" y="1371600"/>
            <a:ext cx="8229600" cy="4754563"/>
          </a:xfrm>
        </p:spPr>
        <p:txBody>
          <a:bodyPr>
            <a:normAutofit/>
          </a:bodyPr>
          <a:lstStyle/>
          <a:p>
            <a:pPr>
              <a:buNone/>
            </a:pPr>
            <a:r>
              <a:rPr lang="en-GB" sz="2000" b="1" dirty="0">
                <a:latin typeface="Arial" pitchFamily="34" charset="0"/>
                <a:cs typeface="Arial" pitchFamily="34" charset="0"/>
              </a:rPr>
              <a:t>THE PROCESS benefits from;</a:t>
            </a:r>
          </a:p>
          <a:p>
            <a:pPr>
              <a:buNone/>
            </a:pPr>
            <a:endParaRPr lang="en-GB" sz="2000" b="1"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BEING BASED ON CLEAR TERMS, SOUND PRINCIPLES AND VALUES SET OUT IN ENGAGEMENT AGREEMENTS  AND PRACTICE STANDARD GUIDE (SEE PREVIOUS NOTES)</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THE POWER OF TEAMWORKING BETWEEN PROFESSIONALS AND CLIENTS (SEE PROFESSIONALS ABOVE) </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a:latin typeface="Arial" pitchFamily="34" charset="0"/>
                <a:cs typeface="Arial" pitchFamily="34" charset="0"/>
              </a:rPr>
              <a:t>SUPPORTED, EMPOWERED</a:t>
            </a:r>
            <a:r>
              <a:rPr lang="en-GB" sz="2000" dirty="0">
                <a:latin typeface="Arial" pitchFamily="34" charset="0"/>
                <a:cs typeface="Arial" pitchFamily="34" charset="0"/>
              </a:rPr>
              <a:t>, CO-OPERATIVE AND SOLUTION FOCUSSED CLIENTS (SEE CLIENTS ABOVE</a:t>
            </a:r>
            <a:r>
              <a:rPr lang="en-GB" sz="2000" b="1" dirty="0">
                <a:latin typeface="Arial" pitchFamily="34" charset="0"/>
                <a:cs typeface="Arial" pitchFamily="34" charset="0"/>
              </a:rPr>
              <a:t>)</a:t>
            </a:r>
          </a:p>
        </p:txBody>
      </p:sp>
      <p:sp>
        <p:nvSpPr>
          <p:cNvPr id="4" name="TextBox 3"/>
          <p:cNvSpPr txBox="1"/>
          <p:nvPr/>
        </p:nvSpPr>
        <p:spPr>
          <a:xfrm>
            <a:off x="0" y="6477001"/>
            <a:ext cx="9144000" cy="577081"/>
          </a:xfrm>
          <a:prstGeom prst="rect">
            <a:avLst/>
          </a:prstGeom>
          <a:noFill/>
        </p:spPr>
        <p:txBody>
          <a:bodyPr wrap="square" rtlCol="0">
            <a:spAutoFit/>
          </a:bodyPr>
          <a:lstStyle/>
          <a:p>
            <a:r>
              <a:rPr lang="en-GB" sz="1050" dirty="0"/>
              <a:t>John E Hind 01392-848482</a:t>
            </a:r>
          </a:p>
          <a:p>
            <a:r>
              <a:rPr lang="en-GB" sz="1050" dirty="0"/>
              <a:t>@johnedwardhind2011PG.all rights reserved</a:t>
            </a:r>
          </a:p>
          <a:p>
            <a:endParaRPr lang="en-GB"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457200"/>
            <a:ext cx="7315200" cy="2092881"/>
          </a:xfrm>
          <a:prstGeom prst="rect">
            <a:avLst/>
          </a:prstGeom>
          <a:noFill/>
        </p:spPr>
        <p:txBody>
          <a:bodyPr wrap="square" rtlCol="0">
            <a:spAutoFit/>
          </a:bodyPr>
          <a:lstStyle/>
          <a:p>
            <a:endParaRPr lang="en-GB" sz="2000" b="1" dirty="0">
              <a:latin typeface="Arial" pitchFamily="34" charset="0"/>
              <a:cs typeface="Arial" pitchFamily="34" charset="0"/>
            </a:endParaRPr>
          </a:p>
          <a:p>
            <a:r>
              <a:rPr lang="en-GB" sz="2000" b="1" dirty="0">
                <a:latin typeface="Arial" pitchFamily="34" charset="0"/>
                <a:cs typeface="Arial" pitchFamily="34" charset="0"/>
              </a:rPr>
              <a:t>THE OPPORTUNITY AND CHALLENGE</a:t>
            </a:r>
          </a:p>
          <a:p>
            <a:r>
              <a:rPr lang="en-GB" dirty="0">
                <a:latin typeface="Arial" pitchFamily="34" charset="0"/>
                <a:cs typeface="Arial" pitchFamily="34" charset="0"/>
              </a:rPr>
              <a:t> </a:t>
            </a:r>
          </a:p>
          <a:p>
            <a:pPr>
              <a:buFont typeface="Wingdings" pitchFamily="2" charset="2"/>
              <a:buChar char="§"/>
            </a:pPr>
            <a:r>
              <a:rPr lang="en-GB" dirty="0">
                <a:latin typeface="Arial" pitchFamily="34" charset="0"/>
                <a:cs typeface="Arial" pitchFamily="34" charset="0"/>
              </a:rPr>
              <a:t>To develop an effective and efficient dispute resolution model and process based on the mediation model </a:t>
            </a:r>
          </a:p>
          <a:p>
            <a:pPr>
              <a:buFont typeface="Wingdings" pitchFamily="2" charset="2"/>
              <a:buChar char="§"/>
            </a:pPr>
            <a:r>
              <a:rPr lang="en-GB" dirty="0">
                <a:latin typeface="Arial" pitchFamily="34" charset="0"/>
                <a:cs typeface="Arial" pitchFamily="34" charset="0"/>
              </a:rPr>
              <a:t>which addresses the demands and challenges of family breakdown </a:t>
            </a:r>
          </a:p>
          <a:p>
            <a:pPr>
              <a:buFont typeface="Wingdings" pitchFamily="2" charset="2"/>
              <a:buChar char="§"/>
            </a:pPr>
            <a:r>
              <a:rPr lang="en-GB" dirty="0">
                <a:latin typeface="Arial" pitchFamily="34" charset="0"/>
                <a:cs typeface="Arial" pitchFamily="34" charset="0"/>
              </a:rPr>
              <a:t>in terms of the substance, emotional and process issues</a:t>
            </a:r>
          </a:p>
        </p:txBody>
      </p:sp>
      <p:sp>
        <p:nvSpPr>
          <p:cNvPr id="5" name="TextBox 4"/>
          <p:cNvSpPr txBox="1"/>
          <p:nvPr/>
        </p:nvSpPr>
        <p:spPr>
          <a:xfrm>
            <a:off x="914400" y="2895600"/>
            <a:ext cx="6781800" cy="3170099"/>
          </a:xfrm>
          <a:prstGeom prst="rect">
            <a:avLst/>
          </a:prstGeom>
          <a:noFill/>
        </p:spPr>
        <p:txBody>
          <a:bodyPr wrap="square" rtlCol="0">
            <a:spAutoFit/>
          </a:bodyPr>
          <a:lstStyle/>
          <a:p>
            <a:r>
              <a:rPr lang="en-GB" sz="2000" b="1" dirty="0">
                <a:latin typeface="Arial" pitchFamily="34" charset="0"/>
                <a:cs typeface="Arial" pitchFamily="34" charset="0"/>
              </a:rPr>
              <a:t>THE STRATEGIC PURPOSE</a:t>
            </a:r>
          </a:p>
          <a:p>
            <a:endParaRPr lang="en-GB" b="1" dirty="0">
              <a:latin typeface="Arial" pitchFamily="34" charset="0"/>
              <a:cs typeface="Arial" pitchFamily="34" charset="0"/>
            </a:endParaRPr>
          </a:p>
          <a:p>
            <a:r>
              <a:rPr lang="en-GB" b="1" dirty="0">
                <a:latin typeface="Arial" pitchFamily="34" charset="0"/>
                <a:cs typeface="Arial" pitchFamily="34" charset="0"/>
              </a:rPr>
              <a:t>We meet this challenge by, amongst other things</a:t>
            </a:r>
            <a:r>
              <a:rPr lang="en-GB" dirty="0">
                <a:latin typeface="Arial" pitchFamily="34" charset="0"/>
                <a:cs typeface="Arial" pitchFamily="34" charset="0"/>
              </a:rPr>
              <a:t>;</a:t>
            </a:r>
          </a:p>
          <a:p>
            <a:endParaRPr lang="en-GB" dirty="0">
              <a:latin typeface="Arial" pitchFamily="34" charset="0"/>
              <a:cs typeface="Arial" pitchFamily="34" charset="0"/>
            </a:endParaRPr>
          </a:p>
          <a:p>
            <a:pPr>
              <a:buFont typeface="Wingdings" pitchFamily="2" charset="2"/>
              <a:buChar char="§"/>
            </a:pPr>
            <a:r>
              <a:rPr lang="en-GB" dirty="0">
                <a:latin typeface="Arial" pitchFamily="34" charset="0"/>
                <a:cs typeface="Arial" pitchFamily="34" charset="0"/>
              </a:rPr>
              <a:t>assisting and supporting clients involved in family relationship breakdown to</a:t>
            </a:r>
          </a:p>
          <a:p>
            <a:pPr>
              <a:buFont typeface="Wingdings" pitchFamily="2" charset="2"/>
              <a:buChar char="§"/>
            </a:pPr>
            <a:r>
              <a:rPr lang="en-GB" dirty="0">
                <a:latin typeface="Arial" pitchFamily="34" charset="0"/>
                <a:cs typeface="Arial" pitchFamily="34" charset="0"/>
              </a:rPr>
              <a:t>create their own practical and emotional solutions in the most efficient, effective and emotionally productive way </a:t>
            </a:r>
          </a:p>
          <a:p>
            <a:pPr>
              <a:buFont typeface="Wingdings" pitchFamily="2" charset="2"/>
              <a:buChar char="§"/>
            </a:pPr>
            <a:r>
              <a:rPr lang="en-GB" dirty="0">
                <a:latin typeface="Arial" pitchFamily="34" charset="0"/>
                <a:cs typeface="Arial" pitchFamily="34" charset="0"/>
              </a:rPr>
              <a:t>by harnessing the power of a fully integrated, interdependent, inter-disciplinary problem solving team of professionals</a:t>
            </a:r>
          </a:p>
          <a:p>
            <a:pPr>
              <a:buFont typeface="Wingdings" pitchFamily="2" charset="2"/>
              <a:buChar char="§"/>
            </a:pPr>
            <a:r>
              <a:rPr lang="en-GB" dirty="0">
                <a:latin typeface="Arial" pitchFamily="34" charset="0"/>
                <a:cs typeface="Arial" pitchFamily="34" charset="0"/>
              </a:rPr>
              <a:t>based on agreed standards, principles, terms and values</a:t>
            </a:r>
          </a:p>
        </p:txBody>
      </p:sp>
      <p:sp>
        <p:nvSpPr>
          <p:cNvPr id="6" name="TextBox 5"/>
          <p:cNvSpPr txBox="1"/>
          <p:nvPr/>
        </p:nvSpPr>
        <p:spPr>
          <a:xfrm>
            <a:off x="0" y="6477001"/>
            <a:ext cx="9144000" cy="577081"/>
          </a:xfrm>
          <a:prstGeom prst="rect">
            <a:avLst/>
          </a:prstGeom>
          <a:noFill/>
        </p:spPr>
        <p:txBody>
          <a:bodyPr wrap="square" rtlCol="0">
            <a:spAutoFit/>
          </a:bodyPr>
          <a:lstStyle/>
          <a:p>
            <a:r>
              <a:rPr lang="en-GB" sz="1050" dirty="0"/>
              <a:t>John E Hind 01392-848482</a:t>
            </a:r>
          </a:p>
          <a:p>
            <a:r>
              <a:rPr lang="en-GB" sz="1050" dirty="0"/>
              <a:t>@johnedwardhind2011.all rights reserved</a:t>
            </a:r>
          </a:p>
          <a:p>
            <a:endParaRPr lang="en-GB"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 FEATURES</a:t>
            </a:r>
          </a:p>
        </p:txBody>
      </p:sp>
      <p:sp>
        <p:nvSpPr>
          <p:cNvPr id="3" name="Content Placeholder 2"/>
          <p:cNvSpPr>
            <a:spLocks noGrp="1"/>
          </p:cNvSpPr>
          <p:nvPr>
            <p:ph idx="1"/>
          </p:nvPr>
        </p:nvSpPr>
        <p:spPr/>
        <p:txBody>
          <a:bodyPr>
            <a:normAutofit lnSpcReduction="10000"/>
          </a:bodyPr>
          <a:lstStyle/>
          <a:p>
            <a:pPr>
              <a:buFont typeface="Wingdings" pitchFamily="2" charset="2"/>
              <a:buChar char="q"/>
            </a:pPr>
            <a:r>
              <a:rPr lang="en-GB" sz="3200" dirty="0"/>
              <a:t>TRAINED LIKE MINDED PROFESSIONALS WORKING TOGETHER</a:t>
            </a:r>
          </a:p>
          <a:p>
            <a:pPr>
              <a:buFont typeface="Wingdings" pitchFamily="2" charset="2"/>
              <a:buChar char="q"/>
            </a:pPr>
            <a:r>
              <a:rPr lang="en-GB" sz="3200" dirty="0"/>
              <a:t>DEFINED AND CONSISTENT SYSTEMS AND PROCESSES</a:t>
            </a:r>
          </a:p>
          <a:p>
            <a:pPr>
              <a:buFont typeface="Wingdings" pitchFamily="2" charset="2"/>
              <a:buChar char="q"/>
            </a:pPr>
            <a:r>
              <a:rPr lang="en-GB" sz="3200" dirty="0"/>
              <a:t>AGREED STANDARDS, ETHICS, PRINCIPLES AND TERMS</a:t>
            </a:r>
          </a:p>
          <a:p>
            <a:pPr>
              <a:buFont typeface="Wingdings" pitchFamily="2" charset="2"/>
              <a:buChar char="q"/>
            </a:pPr>
            <a:r>
              <a:rPr lang="en-GB" sz="3200" dirty="0"/>
              <a:t>DEVELOPING LIBRARY OF VIDEO SUPPORT MATERIAL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733800" y="3048000"/>
            <a:ext cx="17526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p:cNvSpPr/>
          <p:nvPr/>
        </p:nvSpPr>
        <p:spPr>
          <a:xfrm>
            <a:off x="4038600" y="32004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a:t>
            </a:r>
          </a:p>
        </p:txBody>
      </p:sp>
      <p:sp>
        <p:nvSpPr>
          <p:cNvPr id="6" name="Oval 5"/>
          <p:cNvSpPr/>
          <p:nvPr/>
        </p:nvSpPr>
        <p:spPr>
          <a:xfrm>
            <a:off x="4724400" y="32004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
            </a:r>
          </a:p>
        </p:txBody>
      </p:sp>
      <p:sp>
        <p:nvSpPr>
          <p:cNvPr id="7" name="Oval 6"/>
          <p:cNvSpPr/>
          <p:nvPr/>
        </p:nvSpPr>
        <p:spPr>
          <a:xfrm>
            <a:off x="4343400" y="3886200"/>
            <a:ext cx="457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a:t>
            </a:r>
          </a:p>
        </p:txBody>
      </p:sp>
      <p:sp>
        <p:nvSpPr>
          <p:cNvPr id="14" name="TextBox 13"/>
          <p:cNvSpPr txBox="1"/>
          <p:nvPr/>
        </p:nvSpPr>
        <p:spPr>
          <a:xfrm>
            <a:off x="762000" y="381000"/>
            <a:ext cx="8001000" cy="523220"/>
          </a:xfrm>
          <a:prstGeom prst="rect">
            <a:avLst/>
          </a:prstGeom>
          <a:noFill/>
        </p:spPr>
        <p:txBody>
          <a:bodyPr wrap="square" rtlCol="0">
            <a:spAutoFit/>
          </a:bodyPr>
          <a:lstStyle/>
          <a:p>
            <a:r>
              <a:rPr lang="en-GB" sz="2800" dirty="0">
                <a:latin typeface="Arial" pitchFamily="34" charset="0"/>
                <a:cs typeface="Arial" pitchFamily="34" charset="0"/>
              </a:rPr>
              <a:t>The Multi-disciplinary Mediation Model- ‘MMM’</a:t>
            </a:r>
          </a:p>
        </p:txBody>
      </p:sp>
      <p:sp>
        <p:nvSpPr>
          <p:cNvPr id="15" name="TextBox 14"/>
          <p:cNvSpPr txBox="1"/>
          <p:nvPr/>
        </p:nvSpPr>
        <p:spPr>
          <a:xfrm>
            <a:off x="2362200" y="1066800"/>
            <a:ext cx="4953000" cy="461665"/>
          </a:xfrm>
          <a:prstGeom prst="rect">
            <a:avLst/>
          </a:prstGeom>
          <a:noFill/>
        </p:spPr>
        <p:txBody>
          <a:bodyPr wrap="square" rtlCol="0">
            <a:spAutoFit/>
          </a:bodyPr>
          <a:lstStyle/>
          <a:p>
            <a:r>
              <a:rPr lang="en-GB" sz="2400" dirty="0">
                <a:latin typeface="Arial" pitchFamily="34" charset="0"/>
                <a:cs typeface="Arial" pitchFamily="34" charset="0"/>
              </a:rPr>
              <a:t>-DIVORCE AND SEPARATION-</a:t>
            </a:r>
          </a:p>
        </p:txBody>
      </p:sp>
      <p:sp>
        <p:nvSpPr>
          <p:cNvPr id="17" name="Rectangle 16"/>
          <p:cNvSpPr/>
          <p:nvPr/>
        </p:nvSpPr>
        <p:spPr>
          <a:xfrm>
            <a:off x="2667000" y="2362200"/>
            <a:ext cx="3809999" cy="369332"/>
          </a:xfrm>
          <a:prstGeom prst="rect">
            <a:avLst/>
          </a:prstGeom>
        </p:spPr>
        <p:txBody>
          <a:bodyPr wrap="square">
            <a:spAutoFit/>
          </a:bodyPr>
          <a:lstStyle/>
          <a:p>
            <a:pPr lvl="0" algn="ctr"/>
            <a:r>
              <a:rPr lang="en-GB" b="1" u="sng" dirty="0">
                <a:solidFill>
                  <a:prstClr val="black"/>
                </a:solidFill>
              </a:rPr>
              <a:t>The problem solving Hub</a:t>
            </a:r>
          </a:p>
        </p:txBody>
      </p:sp>
      <p:sp>
        <p:nvSpPr>
          <p:cNvPr id="19" name="TextBox 18"/>
          <p:cNvSpPr txBox="1"/>
          <p:nvPr/>
        </p:nvSpPr>
        <p:spPr>
          <a:xfrm flipH="1">
            <a:off x="228600" y="2590800"/>
            <a:ext cx="2895600" cy="3323987"/>
          </a:xfrm>
          <a:prstGeom prst="rect">
            <a:avLst/>
          </a:prstGeom>
          <a:noFill/>
        </p:spPr>
        <p:txBody>
          <a:bodyPr wrap="square" rtlCol="0">
            <a:spAutoFit/>
          </a:bodyPr>
          <a:lstStyle/>
          <a:p>
            <a:pPr>
              <a:buFont typeface="Wingdings" pitchFamily="2" charset="2"/>
              <a:buChar char="ü"/>
            </a:pPr>
            <a:endParaRPr lang="en-GB" sz="1400" b="1" dirty="0">
              <a:latin typeface="Arial" pitchFamily="34" charset="0"/>
              <a:cs typeface="Arial" pitchFamily="34" charset="0"/>
            </a:endParaRPr>
          </a:p>
          <a:p>
            <a:pPr>
              <a:buFont typeface="Wingdings" pitchFamily="2" charset="2"/>
              <a:buChar char="ü"/>
            </a:pPr>
            <a:endParaRPr lang="en-GB" sz="1400" b="1" dirty="0">
              <a:latin typeface="Arial" pitchFamily="34" charset="0"/>
              <a:cs typeface="Arial" pitchFamily="34" charset="0"/>
            </a:endParaRPr>
          </a:p>
          <a:p>
            <a:pPr>
              <a:buFont typeface="Wingdings" pitchFamily="2" charset="2"/>
              <a:buChar char="ü"/>
            </a:pPr>
            <a:r>
              <a:rPr lang="en-GB" sz="1400" b="1" dirty="0">
                <a:latin typeface="Arial" pitchFamily="34" charset="0"/>
                <a:cs typeface="Arial" pitchFamily="34" charset="0"/>
              </a:rPr>
              <a:t>PRINCIPLE CENTRED </a:t>
            </a:r>
          </a:p>
          <a:p>
            <a:pPr>
              <a:buFont typeface="Wingdings" pitchFamily="2" charset="2"/>
              <a:buChar char="ü"/>
            </a:pPr>
            <a:r>
              <a:rPr lang="en-GB" sz="1400" b="1" dirty="0">
                <a:latin typeface="Arial" pitchFamily="34" charset="0"/>
                <a:cs typeface="Arial" pitchFamily="34" charset="0"/>
              </a:rPr>
              <a:t>NEUTRAL AND IMPARTIAL MEDIATOR</a:t>
            </a:r>
          </a:p>
          <a:p>
            <a:pPr>
              <a:buFont typeface="Wingdings" pitchFamily="2" charset="2"/>
              <a:buChar char="ü"/>
            </a:pPr>
            <a:r>
              <a:rPr lang="en-GB" sz="1400" b="1" dirty="0">
                <a:latin typeface="Arial" pitchFamily="34" charset="0"/>
                <a:cs typeface="Arial" pitchFamily="34" charset="0"/>
              </a:rPr>
              <a:t>HONEST, RESPECTFUL, DIGNIFIED</a:t>
            </a:r>
          </a:p>
          <a:p>
            <a:pPr>
              <a:buFont typeface="Wingdings" pitchFamily="2" charset="2"/>
              <a:buChar char="ü"/>
            </a:pPr>
            <a:r>
              <a:rPr lang="en-GB" sz="1400" b="1" dirty="0">
                <a:latin typeface="Arial" pitchFamily="34" charset="0"/>
                <a:cs typeface="Arial" pitchFamily="34" charset="0"/>
              </a:rPr>
              <a:t>VOLUNTARY</a:t>
            </a:r>
          </a:p>
          <a:p>
            <a:pPr>
              <a:buFont typeface="Wingdings" pitchFamily="2" charset="2"/>
              <a:buChar char="ü"/>
            </a:pPr>
            <a:r>
              <a:rPr lang="en-GB" sz="1400" b="1" dirty="0">
                <a:latin typeface="Arial" pitchFamily="34" charset="0"/>
                <a:cs typeface="Arial" pitchFamily="34" charset="0"/>
              </a:rPr>
              <a:t>CONFIDENTIAL</a:t>
            </a:r>
          </a:p>
          <a:p>
            <a:pPr>
              <a:buFont typeface="Wingdings" pitchFamily="2" charset="2"/>
              <a:buChar char="ü"/>
            </a:pPr>
            <a:r>
              <a:rPr lang="en-GB" sz="1400" b="1" dirty="0">
                <a:latin typeface="Arial" pitchFamily="34" charset="0"/>
                <a:cs typeface="Arial" pitchFamily="34" charset="0"/>
              </a:rPr>
              <a:t>OPEN FINANCIAL INFO</a:t>
            </a:r>
          </a:p>
          <a:p>
            <a:pPr>
              <a:buFont typeface="Wingdings" pitchFamily="2" charset="2"/>
              <a:buChar char="ü"/>
            </a:pPr>
            <a:r>
              <a:rPr lang="en-GB" sz="1400" b="1" dirty="0">
                <a:latin typeface="Arial" pitchFamily="34" charset="0"/>
                <a:cs typeface="Arial" pitchFamily="34" charset="0"/>
              </a:rPr>
              <a:t>MANAGED</a:t>
            </a:r>
          </a:p>
          <a:p>
            <a:pPr>
              <a:buFont typeface="Wingdings" pitchFamily="2" charset="2"/>
              <a:buChar char="ü"/>
            </a:pPr>
            <a:r>
              <a:rPr lang="en-GB" sz="1400" b="1" dirty="0">
                <a:latin typeface="Arial" pitchFamily="34" charset="0"/>
                <a:cs typeface="Arial" pitchFamily="34" charset="0"/>
              </a:rPr>
              <a:t>SOLUTION FOCUSSED</a:t>
            </a:r>
          </a:p>
          <a:p>
            <a:endParaRPr lang="en-GB" sz="1400" b="1" dirty="0">
              <a:latin typeface="Arial" pitchFamily="34" charset="0"/>
              <a:cs typeface="Arial" pitchFamily="34" charset="0"/>
            </a:endParaRPr>
          </a:p>
          <a:p>
            <a:endParaRPr lang="en-GB" sz="1400" b="1" dirty="0">
              <a:latin typeface="Arial" pitchFamily="34" charset="0"/>
              <a:cs typeface="Arial" pitchFamily="34" charset="0"/>
            </a:endParaRPr>
          </a:p>
          <a:p>
            <a:r>
              <a:rPr lang="en-GB" sz="1400" b="1" dirty="0">
                <a:latin typeface="Arial" pitchFamily="34" charset="0"/>
                <a:cs typeface="Arial" pitchFamily="34" charset="0"/>
              </a:rPr>
              <a:t>= ETHICS,PRINCIPLES, TERMS</a:t>
            </a:r>
          </a:p>
        </p:txBody>
      </p:sp>
      <p:sp>
        <p:nvSpPr>
          <p:cNvPr id="20" name="TextBox 19"/>
          <p:cNvSpPr txBox="1"/>
          <p:nvPr/>
        </p:nvSpPr>
        <p:spPr>
          <a:xfrm>
            <a:off x="381000" y="1752600"/>
            <a:ext cx="2133600" cy="646331"/>
          </a:xfrm>
          <a:prstGeom prst="rect">
            <a:avLst/>
          </a:prstGeom>
          <a:noFill/>
        </p:spPr>
        <p:txBody>
          <a:bodyPr wrap="square" rtlCol="0">
            <a:spAutoFit/>
          </a:bodyPr>
          <a:lstStyle/>
          <a:p>
            <a:r>
              <a:rPr lang="en-GB" b="1" u="sng" dirty="0"/>
              <a:t>Founding principles and values</a:t>
            </a:r>
            <a:r>
              <a:rPr lang="en-GB" b="1" dirty="0"/>
              <a:t>;</a:t>
            </a:r>
          </a:p>
        </p:txBody>
      </p:sp>
      <p:sp>
        <p:nvSpPr>
          <p:cNvPr id="21" name="TextBox 20"/>
          <p:cNvSpPr txBox="1"/>
          <p:nvPr/>
        </p:nvSpPr>
        <p:spPr>
          <a:xfrm>
            <a:off x="6172200" y="1752600"/>
            <a:ext cx="2362200" cy="369332"/>
          </a:xfrm>
          <a:prstGeom prst="rect">
            <a:avLst/>
          </a:prstGeom>
          <a:noFill/>
        </p:spPr>
        <p:txBody>
          <a:bodyPr wrap="square" rtlCol="0">
            <a:spAutoFit/>
          </a:bodyPr>
          <a:lstStyle/>
          <a:p>
            <a:r>
              <a:rPr lang="en-GB" b="1" u="sng" dirty="0"/>
              <a:t>Main features</a:t>
            </a:r>
          </a:p>
        </p:txBody>
      </p:sp>
      <p:sp>
        <p:nvSpPr>
          <p:cNvPr id="23" name="TextBox 22"/>
          <p:cNvSpPr txBox="1"/>
          <p:nvPr/>
        </p:nvSpPr>
        <p:spPr>
          <a:xfrm>
            <a:off x="6172200" y="2590800"/>
            <a:ext cx="2209800" cy="3970318"/>
          </a:xfrm>
          <a:prstGeom prst="rect">
            <a:avLst/>
          </a:prstGeom>
          <a:noFill/>
        </p:spPr>
        <p:txBody>
          <a:bodyPr wrap="square" rtlCol="0">
            <a:spAutoFit/>
          </a:bodyPr>
          <a:lstStyle/>
          <a:p>
            <a:pPr>
              <a:buFont typeface="Wingdings" pitchFamily="2" charset="2"/>
              <a:buChar char="ü"/>
            </a:pPr>
            <a:r>
              <a:rPr lang="en-GB" sz="1400" b="1" dirty="0">
                <a:latin typeface="Arial" pitchFamily="34" charset="0"/>
                <a:cs typeface="Arial" pitchFamily="34" charset="0"/>
              </a:rPr>
              <a:t>Neutral and facilitative process</a:t>
            </a:r>
          </a:p>
          <a:p>
            <a:pPr>
              <a:buFont typeface="Wingdings" pitchFamily="2" charset="2"/>
              <a:buChar char="ü"/>
            </a:pPr>
            <a:r>
              <a:rPr lang="en-GB" sz="1400" b="1" dirty="0">
                <a:latin typeface="Arial" pitchFamily="34" charset="0"/>
                <a:cs typeface="Arial" pitchFamily="34" charset="0"/>
              </a:rPr>
              <a:t>Tailored solutions-client focussed</a:t>
            </a:r>
          </a:p>
          <a:p>
            <a:pPr>
              <a:buFont typeface="Wingdings" pitchFamily="2" charset="2"/>
              <a:buChar char="ü"/>
            </a:pPr>
            <a:r>
              <a:rPr lang="en-GB" sz="1400" b="1" dirty="0">
                <a:latin typeface="Arial" pitchFamily="34" charset="0"/>
                <a:cs typeface="Arial" pitchFamily="34" charset="0"/>
              </a:rPr>
              <a:t>Integrated team with specific roles</a:t>
            </a:r>
          </a:p>
          <a:p>
            <a:pPr>
              <a:buFont typeface="Wingdings" pitchFamily="2" charset="2"/>
              <a:buChar char="ü"/>
            </a:pPr>
            <a:r>
              <a:rPr lang="en-GB" sz="1400" b="1" dirty="0">
                <a:latin typeface="Arial" pitchFamily="34" charset="0"/>
                <a:cs typeface="Arial" pitchFamily="34" charset="0"/>
              </a:rPr>
              <a:t>Interdependent professionals</a:t>
            </a:r>
          </a:p>
          <a:p>
            <a:pPr>
              <a:buFont typeface="Wingdings" pitchFamily="2" charset="2"/>
              <a:buChar char="ü"/>
            </a:pPr>
            <a:r>
              <a:rPr lang="en-GB" sz="1400" b="1" dirty="0">
                <a:latin typeface="Arial" pitchFamily="34" charset="0"/>
                <a:cs typeface="Arial" pitchFamily="34" charset="0"/>
              </a:rPr>
              <a:t>Agreed common practice </a:t>
            </a:r>
            <a:r>
              <a:rPr lang="en-GB" sz="1400" b="1" dirty="0" err="1">
                <a:latin typeface="Arial" pitchFamily="34" charset="0"/>
                <a:cs typeface="Arial" pitchFamily="34" charset="0"/>
              </a:rPr>
              <a:t>guide,protocols</a:t>
            </a:r>
            <a:r>
              <a:rPr lang="en-GB" sz="1400" b="1" dirty="0">
                <a:latin typeface="Arial" pitchFamily="34" charset="0"/>
                <a:cs typeface="Arial" pitchFamily="34" charset="0"/>
              </a:rPr>
              <a:t>...</a:t>
            </a:r>
          </a:p>
          <a:p>
            <a:pPr>
              <a:buFont typeface="Wingdings" pitchFamily="2" charset="2"/>
              <a:buChar char="ü"/>
            </a:pPr>
            <a:r>
              <a:rPr lang="en-GB" sz="1400" b="1" dirty="0">
                <a:latin typeface="Arial" pitchFamily="34" charset="0"/>
                <a:cs typeface="Arial" pitchFamily="34" charset="0"/>
              </a:rPr>
              <a:t>Adaptive and responsive process</a:t>
            </a:r>
          </a:p>
          <a:p>
            <a:pPr>
              <a:buFont typeface="Wingdings" pitchFamily="2" charset="2"/>
              <a:buChar char="ü"/>
            </a:pPr>
            <a:r>
              <a:rPr lang="en-GB" sz="1400" b="1" dirty="0" err="1">
                <a:latin typeface="Arial" pitchFamily="34" charset="0"/>
                <a:cs typeface="Arial" pitchFamily="34" charset="0"/>
              </a:rPr>
              <a:t>Targetted</a:t>
            </a:r>
            <a:endParaRPr lang="en-GB" sz="1400" b="1" dirty="0">
              <a:latin typeface="Arial" pitchFamily="34" charset="0"/>
              <a:cs typeface="Arial" pitchFamily="34" charset="0"/>
            </a:endParaRPr>
          </a:p>
          <a:p>
            <a:pPr>
              <a:buFont typeface="Wingdings" pitchFamily="2" charset="2"/>
              <a:buChar char="ü"/>
            </a:pPr>
            <a:r>
              <a:rPr lang="en-GB" sz="1400" b="1" dirty="0">
                <a:latin typeface="Arial" pitchFamily="34" charset="0"/>
                <a:cs typeface="Arial" pitchFamily="34" charset="0"/>
              </a:rPr>
              <a:t>Flexible model</a:t>
            </a:r>
          </a:p>
          <a:p>
            <a:pPr>
              <a:buFont typeface="Wingdings" pitchFamily="2" charset="2"/>
              <a:buChar char="ü"/>
            </a:pPr>
            <a:r>
              <a:rPr lang="en-GB" sz="1400" b="1" dirty="0">
                <a:latin typeface="Arial" pitchFamily="34" charset="0"/>
                <a:cs typeface="Arial" pitchFamily="34" charset="0"/>
              </a:rPr>
              <a:t>Agreed agendas</a:t>
            </a:r>
          </a:p>
          <a:p>
            <a:pPr>
              <a:buFont typeface="Wingdings" pitchFamily="2" charset="2"/>
              <a:buChar char="ü"/>
            </a:pPr>
            <a:endParaRPr lang="en-GB" sz="1400" b="1" dirty="0">
              <a:latin typeface="Arial" pitchFamily="34" charset="0"/>
              <a:cs typeface="Arial" pitchFamily="34" charset="0"/>
            </a:endParaRPr>
          </a:p>
          <a:p>
            <a:r>
              <a:rPr lang="en-GB" sz="1400" b="1" dirty="0">
                <a:latin typeface="Arial" pitchFamily="34" charset="0"/>
                <a:cs typeface="Arial" pitchFamily="34" charset="0"/>
              </a:rPr>
              <a:t>= SYSTEMS, PROCESS</a:t>
            </a:r>
          </a:p>
        </p:txBody>
      </p:sp>
      <p:sp>
        <p:nvSpPr>
          <p:cNvPr id="13" name="TextBox 12"/>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lstStyle/>
          <a:p>
            <a:pPr algn="ctr">
              <a:buNone/>
            </a:pPr>
            <a:r>
              <a:rPr lang="en-GB" dirty="0"/>
              <a:t>THE PROBLEM SOLVING TEAM</a:t>
            </a:r>
          </a:p>
          <a:p>
            <a:pPr algn="ctr">
              <a:buNone/>
            </a:pPr>
            <a:r>
              <a:rPr lang="en-GB" dirty="0"/>
              <a:t>The simple model to address substance, emotional content and process</a:t>
            </a:r>
          </a:p>
          <a:p>
            <a:pPr algn="ctr">
              <a:buNone/>
            </a:pPr>
            <a:endParaRPr lang="en-GB" dirty="0"/>
          </a:p>
        </p:txBody>
      </p:sp>
      <p:sp>
        <p:nvSpPr>
          <p:cNvPr id="6" name="Rectangle 5"/>
          <p:cNvSpPr/>
          <p:nvPr/>
        </p:nvSpPr>
        <p:spPr>
          <a:xfrm>
            <a:off x="2133600" y="1905000"/>
            <a:ext cx="4495800" cy="441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Im</a:t>
            </a:r>
            <a:endParaRPr lang="en-GB" dirty="0"/>
          </a:p>
        </p:txBody>
      </p:sp>
      <p:sp>
        <p:nvSpPr>
          <p:cNvPr id="7" name="Oval 6"/>
          <p:cNvSpPr/>
          <p:nvPr/>
        </p:nvSpPr>
        <p:spPr>
          <a:xfrm>
            <a:off x="3581400" y="3200400"/>
            <a:ext cx="16002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Problem solving table</a:t>
            </a:r>
          </a:p>
        </p:txBody>
      </p:sp>
      <p:sp>
        <p:nvSpPr>
          <p:cNvPr id="8" name="Isosceles Triangle 7"/>
          <p:cNvSpPr/>
          <p:nvPr/>
        </p:nvSpPr>
        <p:spPr>
          <a:xfrm>
            <a:off x="3962400" y="4648200"/>
            <a:ext cx="762000" cy="609600"/>
          </a:xfrm>
          <a:prstGeom prst="triangle">
            <a:avLst>
              <a:gd name="adj" fmla="val 530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a:t>
            </a:r>
          </a:p>
        </p:txBody>
      </p:sp>
      <p:sp>
        <p:nvSpPr>
          <p:cNvPr id="9" name="Isosceles Triangle 8"/>
          <p:cNvSpPr/>
          <p:nvPr/>
        </p:nvSpPr>
        <p:spPr>
          <a:xfrm>
            <a:off x="2743200" y="3505200"/>
            <a:ext cx="609600" cy="533400"/>
          </a:xfrm>
          <a:prstGeom prst="triangle">
            <a:avLst>
              <a:gd name="adj" fmla="val 495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A</a:t>
            </a:r>
          </a:p>
        </p:txBody>
      </p:sp>
      <p:sp>
        <p:nvSpPr>
          <p:cNvPr id="10" name="Isosceles Triangle 9"/>
          <p:cNvSpPr/>
          <p:nvPr/>
        </p:nvSpPr>
        <p:spPr>
          <a:xfrm>
            <a:off x="5257800" y="3352800"/>
            <a:ext cx="609600" cy="533400"/>
          </a:xfrm>
          <a:prstGeom prst="triangle">
            <a:avLst>
              <a:gd name="adj" fmla="val 49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a:t>
            </a:r>
          </a:p>
        </p:txBody>
      </p:sp>
      <p:sp>
        <p:nvSpPr>
          <p:cNvPr id="11" name="Isosceles Triangle 10"/>
          <p:cNvSpPr/>
          <p:nvPr/>
        </p:nvSpPr>
        <p:spPr>
          <a:xfrm>
            <a:off x="3581400" y="2438400"/>
            <a:ext cx="609600" cy="609600"/>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FP</a:t>
            </a:r>
          </a:p>
        </p:txBody>
      </p:sp>
      <p:sp>
        <p:nvSpPr>
          <p:cNvPr id="13" name="Isosceles Triangle 12"/>
          <p:cNvSpPr/>
          <p:nvPr/>
        </p:nvSpPr>
        <p:spPr>
          <a:xfrm>
            <a:off x="4495800" y="2438400"/>
            <a:ext cx="533400" cy="609600"/>
          </a:xfrm>
          <a:prstGeom prst="triangle">
            <a:avLst>
              <a:gd name="adj" fmla="val 522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FC</a:t>
            </a:r>
          </a:p>
        </p:txBody>
      </p:sp>
      <p:sp>
        <p:nvSpPr>
          <p:cNvPr id="12" name="TextBox 11"/>
          <p:cNvSpPr txBox="1"/>
          <p:nvPr/>
        </p:nvSpPr>
        <p:spPr>
          <a:xfrm>
            <a:off x="2895600" y="1905000"/>
            <a:ext cx="3048000" cy="369332"/>
          </a:xfrm>
          <a:prstGeom prst="rect">
            <a:avLst/>
          </a:prstGeom>
          <a:noFill/>
        </p:spPr>
        <p:txBody>
          <a:bodyPr wrap="square" rtlCol="0">
            <a:spAutoFit/>
          </a:bodyPr>
          <a:lstStyle/>
          <a:p>
            <a:r>
              <a:rPr lang="en-GB" dirty="0"/>
              <a:t>    </a:t>
            </a:r>
            <a:r>
              <a:rPr lang="en-GB" u="sng" dirty="0"/>
              <a:t>The Mediation model</a:t>
            </a:r>
          </a:p>
        </p:txBody>
      </p:sp>
      <p:sp>
        <p:nvSpPr>
          <p:cNvPr id="15" name="TextBox 14"/>
          <p:cNvSpPr txBox="1"/>
          <p:nvPr/>
        </p:nvSpPr>
        <p:spPr>
          <a:xfrm>
            <a:off x="2819400" y="5486400"/>
            <a:ext cx="3200400" cy="369332"/>
          </a:xfrm>
          <a:prstGeom prst="rect">
            <a:avLst/>
          </a:prstGeom>
          <a:noFill/>
        </p:spPr>
        <p:txBody>
          <a:bodyPr wrap="square" rtlCol="0">
            <a:spAutoFit/>
          </a:bodyPr>
          <a:lstStyle/>
          <a:p>
            <a:r>
              <a:rPr lang="en-GB" dirty="0"/>
              <a:t>Safe, secure and confidential</a:t>
            </a:r>
          </a:p>
        </p:txBody>
      </p:sp>
      <p:sp>
        <p:nvSpPr>
          <p:cNvPr id="14" name="TextBox 13"/>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lstStyle/>
          <a:p>
            <a:pPr algn="ctr">
              <a:buNone/>
            </a:pPr>
            <a:r>
              <a:rPr lang="en-GB" b="1" dirty="0"/>
              <a:t>Design the integrated team to fit the circumstances- Case study</a:t>
            </a:r>
          </a:p>
          <a:p>
            <a:pPr algn="ctr">
              <a:buNone/>
            </a:pPr>
            <a:r>
              <a:rPr lang="en-GB" dirty="0"/>
              <a:t>-</a:t>
            </a:r>
            <a:r>
              <a:rPr lang="en-GB" sz="2800" dirty="0"/>
              <a:t>Neutral and Consultant roles-</a:t>
            </a:r>
          </a:p>
        </p:txBody>
      </p:sp>
      <p:sp>
        <p:nvSpPr>
          <p:cNvPr id="5" name="Oval 4"/>
          <p:cNvSpPr/>
          <p:nvPr/>
        </p:nvSpPr>
        <p:spPr>
          <a:xfrm>
            <a:off x="3810000" y="3048000"/>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362200" y="3276600"/>
            <a:ext cx="9906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Fin planner</a:t>
            </a:r>
            <a:r>
              <a:rPr lang="en-GB" dirty="0"/>
              <a:t> </a:t>
            </a:r>
          </a:p>
        </p:txBody>
      </p:sp>
      <p:sp>
        <p:nvSpPr>
          <p:cNvPr id="7" name="Oval 6"/>
          <p:cNvSpPr/>
          <p:nvPr/>
        </p:nvSpPr>
        <p:spPr>
          <a:xfrm>
            <a:off x="2438400" y="1981200"/>
            <a:ext cx="838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Acct</a:t>
            </a:r>
          </a:p>
        </p:txBody>
      </p:sp>
      <p:sp>
        <p:nvSpPr>
          <p:cNvPr id="8" name="Oval 7"/>
          <p:cNvSpPr/>
          <p:nvPr/>
        </p:nvSpPr>
        <p:spPr>
          <a:xfrm>
            <a:off x="1143000" y="2362200"/>
            <a:ext cx="9144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Prop</a:t>
            </a:r>
          </a:p>
          <a:p>
            <a:pPr algn="ctr"/>
            <a:r>
              <a:rPr lang="en-GB" sz="1200" dirty="0" err="1"/>
              <a:t>valuer</a:t>
            </a:r>
            <a:endParaRPr lang="en-GB" sz="1200" dirty="0"/>
          </a:p>
          <a:p>
            <a:pPr algn="ctr"/>
            <a:endParaRPr lang="en-GB" dirty="0"/>
          </a:p>
        </p:txBody>
      </p:sp>
      <p:sp>
        <p:nvSpPr>
          <p:cNvPr id="9" name="Oval 8"/>
          <p:cNvSpPr/>
          <p:nvPr/>
        </p:nvSpPr>
        <p:spPr>
          <a:xfrm>
            <a:off x="990600" y="38862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Actuary</a:t>
            </a:r>
          </a:p>
        </p:txBody>
      </p:sp>
      <p:sp>
        <p:nvSpPr>
          <p:cNvPr id="10" name="Right Arrow 9"/>
          <p:cNvSpPr/>
          <p:nvPr/>
        </p:nvSpPr>
        <p:spPr>
          <a:xfrm flipH="1">
            <a:off x="3352800" y="3352800"/>
            <a:ext cx="304800" cy="228600"/>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3429000" y="3581400"/>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19334636">
            <a:off x="1903990" y="3809792"/>
            <a:ext cx="364514" cy="1671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p:cNvSpPr/>
          <p:nvPr/>
        </p:nvSpPr>
        <p:spPr>
          <a:xfrm rot="19412829" flipH="1">
            <a:off x="1993564" y="3986010"/>
            <a:ext cx="352043" cy="1914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rot="2460723">
            <a:off x="2037016" y="3074632"/>
            <a:ext cx="380005" cy="1780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rot="13161814">
            <a:off x="1901087" y="3266364"/>
            <a:ext cx="380639" cy="166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rot="5400000">
            <a:off x="2833116" y="2958084"/>
            <a:ext cx="304800" cy="179832"/>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rot="16200000" flipV="1">
            <a:off x="2552700" y="2933700"/>
            <a:ext cx="381000" cy="152400"/>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ght Arrow 19"/>
          <p:cNvSpPr/>
          <p:nvPr/>
        </p:nvSpPr>
        <p:spPr>
          <a:xfrm rot="1795533">
            <a:off x="3185968" y="2868421"/>
            <a:ext cx="852961" cy="1700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3962400" y="3276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a:t>
            </a:r>
          </a:p>
        </p:txBody>
      </p:sp>
      <p:sp>
        <p:nvSpPr>
          <p:cNvPr id="22" name="Oval 21"/>
          <p:cNvSpPr/>
          <p:nvPr/>
        </p:nvSpPr>
        <p:spPr>
          <a:xfrm>
            <a:off x="4648200" y="32766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a:t>
            </a:r>
          </a:p>
        </p:txBody>
      </p:sp>
      <p:sp>
        <p:nvSpPr>
          <p:cNvPr id="23" name="Oval 22"/>
          <p:cNvSpPr/>
          <p:nvPr/>
        </p:nvSpPr>
        <p:spPr>
          <a:xfrm>
            <a:off x="4267200" y="38862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a:t>
            </a:r>
          </a:p>
        </p:txBody>
      </p:sp>
      <p:sp>
        <p:nvSpPr>
          <p:cNvPr id="24" name="Oval 23"/>
          <p:cNvSpPr/>
          <p:nvPr/>
        </p:nvSpPr>
        <p:spPr>
          <a:xfrm>
            <a:off x="3657600" y="1828800"/>
            <a:ext cx="6858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Sol A</a:t>
            </a:r>
          </a:p>
        </p:txBody>
      </p:sp>
      <p:sp>
        <p:nvSpPr>
          <p:cNvPr id="28" name="Right Arrow 27"/>
          <p:cNvSpPr/>
          <p:nvPr/>
        </p:nvSpPr>
        <p:spPr>
          <a:xfrm rot="15304089" flipV="1">
            <a:off x="3819078" y="2729548"/>
            <a:ext cx="465577" cy="1886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4572000" y="1828800"/>
            <a:ext cx="6858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t>Sol B</a:t>
            </a:r>
          </a:p>
        </p:txBody>
      </p:sp>
      <p:sp>
        <p:nvSpPr>
          <p:cNvPr id="32" name="Down Arrow 31"/>
          <p:cNvSpPr/>
          <p:nvPr/>
        </p:nvSpPr>
        <p:spPr>
          <a:xfrm rot="11092373">
            <a:off x="4737459" y="2595448"/>
            <a:ext cx="186212" cy="4542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562600" y="3352800"/>
            <a:ext cx="12192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Family Cons</a:t>
            </a:r>
          </a:p>
        </p:txBody>
      </p:sp>
      <p:sp>
        <p:nvSpPr>
          <p:cNvPr id="34" name="Down Arrow 33"/>
          <p:cNvSpPr/>
          <p:nvPr/>
        </p:nvSpPr>
        <p:spPr>
          <a:xfrm rot="5400000">
            <a:off x="5301788" y="3385011"/>
            <a:ext cx="216637" cy="3046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Down Arrow 34"/>
          <p:cNvSpPr/>
          <p:nvPr/>
        </p:nvSpPr>
        <p:spPr>
          <a:xfrm rot="16200000">
            <a:off x="5305044" y="3610356"/>
            <a:ext cx="210312"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5257800" y="4724400"/>
            <a:ext cx="9144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t>Psych</a:t>
            </a:r>
          </a:p>
        </p:txBody>
      </p:sp>
      <p:sp>
        <p:nvSpPr>
          <p:cNvPr id="37" name="Oval 36"/>
          <p:cNvSpPr/>
          <p:nvPr/>
        </p:nvSpPr>
        <p:spPr>
          <a:xfrm>
            <a:off x="5562600" y="2057400"/>
            <a:ext cx="9906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Therapy</a:t>
            </a:r>
          </a:p>
        </p:txBody>
      </p:sp>
      <p:sp>
        <p:nvSpPr>
          <p:cNvPr id="38" name="Down Arrow 37"/>
          <p:cNvSpPr/>
          <p:nvPr/>
        </p:nvSpPr>
        <p:spPr>
          <a:xfrm rot="13748838">
            <a:off x="5226519" y="2725555"/>
            <a:ext cx="214963" cy="6448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Down Arrow 38"/>
          <p:cNvSpPr/>
          <p:nvPr/>
        </p:nvSpPr>
        <p:spPr>
          <a:xfrm rot="18685078">
            <a:off x="5149067" y="4166735"/>
            <a:ext cx="215106" cy="6199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Down Arrow 39"/>
          <p:cNvSpPr/>
          <p:nvPr/>
        </p:nvSpPr>
        <p:spPr>
          <a:xfrm flipH="1">
            <a:off x="5867400" y="2895600"/>
            <a:ext cx="152400" cy="457200"/>
          </a:xfrm>
          <a:prstGeom prst="downArrow">
            <a:avLst>
              <a:gd name="adj1" fmla="val 50000"/>
              <a:gd name="adj2" fmla="val 439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Down Arrow 40"/>
          <p:cNvSpPr/>
          <p:nvPr/>
        </p:nvSpPr>
        <p:spPr>
          <a:xfrm rot="10800000">
            <a:off x="6096000" y="2819400"/>
            <a:ext cx="179832" cy="457200"/>
          </a:xfrm>
          <a:prstGeom prst="downArrow">
            <a:avLst>
              <a:gd name="adj1" fmla="val 50000"/>
              <a:gd name="adj2" fmla="val 603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Down Arrow 41"/>
          <p:cNvSpPr/>
          <p:nvPr/>
        </p:nvSpPr>
        <p:spPr>
          <a:xfrm rot="1209048">
            <a:off x="5712295" y="4282790"/>
            <a:ext cx="171748"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wn Arrow 42"/>
          <p:cNvSpPr/>
          <p:nvPr/>
        </p:nvSpPr>
        <p:spPr>
          <a:xfrm rot="12035399">
            <a:off x="5922524" y="4326492"/>
            <a:ext cx="169464" cy="4815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p:cNvSpPr txBox="1"/>
          <p:nvPr/>
        </p:nvSpPr>
        <p:spPr>
          <a:xfrm>
            <a:off x="6629400" y="5181600"/>
            <a:ext cx="2286000" cy="923330"/>
          </a:xfrm>
          <a:prstGeom prst="rect">
            <a:avLst/>
          </a:prstGeom>
          <a:noFill/>
        </p:spPr>
        <p:txBody>
          <a:bodyPr wrap="square" rtlCol="0">
            <a:spAutoFit/>
          </a:bodyPr>
          <a:lstStyle/>
          <a:p>
            <a:r>
              <a:rPr lang="en-GB" b="1" u="sng" dirty="0"/>
              <a:t>The emotional/children team</a:t>
            </a:r>
          </a:p>
        </p:txBody>
      </p:sp>
      <p:sp>
        <p:nvSpPr>
          <p:cNvPr id="45" name="TextBox 44"/>
          <p:cNvSpPr txBox="1"/>
          <p:nvPr/>
        </p:nvSpPr>
        <p:spPr>
          <a:xfrm>
            <a:off x="1143000" y="5029200"/>
            <a:ext cx="2209800" cy="369332"/>
          </a:xfrm>
          <a:prstGeom prst="rect">
            <a:avLst/>
          </a:prstGeom>
          <a:noFill/>
        </p:spPr>
        <p:txBody>
          <a:bodyPr wrap="square" rtlCol="0">
            <a:spAutoFit/>
          </a:bodyPr>
          <a:lstStyle/>
          <a:p>
            <a:r>
              <a:rPr lang="en-GB" b="1" u="sng" dirty="0"/>
              <a:t>The financial team</a:t>
            </a:r>
          </a:p>
        </p:txBody>
      </p:sp>
      <p:sp>
        <p:nvSpPr>
          <p:cNvPr id="46" name="Oval 45"/>
          <p:cNvSpPr/>
          <p:nvPr/>
        </p:nvSpPr>
        <p:spPr>
          <a:xfrm>
            <a:off x="6858000" y="2667000"/>
            <a:ext cx="1143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latin typeface="Arial" pitchFamily="34" charset="0"/>
                <a:cs typeface="Arial" pitchFamily="34" charset="0"/>
              </a:rPr>
              <a:t>Counsel</a:t>
            </a:r>
            <a:r>
              <a:rPr lang="en-GB" sz="1050" dirty="0">
                <a:latin typeface="Arial" pitchFamily="34" charset="0"/>
                <a:cs typeface="Arial" pitchFamily="34" charset="0"/>
              </a:rPr>
              <a:t>lor</a:t>
            </a:r>
          </a:p>
        </p:txBody>
      </p:sp>
      <p:sp>
        <p:nvSpPr>
          <p:cNvPr id="47" name="Up Arrow 46"/>
          <p:cNvSpPr/>
          <p:nvPr/>
        </p:nvSpPr>
        <p:spPr>
          <a:xfrm rot="3021993">
            <a:off x="6683902" y="3197342"/>
            <a:ext cx="194708" cy="4309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Up Arrow 47"/>
          <p:cNvSpPr/>
          <p:nvPr/>
        </p:nvSpPr>
        <p:spPr>
          <a:xfrm rot="13783299">
            <a:off x="6751805" y="3356618"/>
            <a:ext cx="187872" cy="445977"/>
          </a:xfrm>
          <a:prstGeom prst="upArrow">
            <a:avLst>
              <a:gd name="adj1" fmla="val 50000"/>
              <a:gd name="adj2" fmla="val 627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Why is it so effective and efficient –The fully integrated team ?</a:t>
            </a:r>
          </a:p>
        </p:txBody>
      </p:sp>
      <p:sp>
        <p:nvSpPr>
          <p:cNvPr id="3" name="Content Placeholder 2"/>
          <p:cNvSpPr>
            <a:spLocks noGrp="1"/>
          </p:cNvSpPr>
          <p:nvPr>
            <p:ph idx="1"/>
          </p:nvPr>
        </p:nvSpPr>
        <p:spPr/>
        <p:txBody>
          <a:bodyPr>
            <a:normAutofit fontScale="92500"/>
          </a:bodyPr>
          <a:lstStyle/>
          <a:p>
            <a:pPr>
              <a:buFont typeface="Wingdings" pitchFamily="2" charset="2"/>
              <a:buChar char="q"/>
            </a:pPr>
            <a:r>
              <a:rPr lang="en-GB" sz="2800" dirty="0"/>
              <a:t>Common strategic purpose</a:t>
            </a:r>
          </a:p>
          <a:p>
            <a:pPr>
              <a:buFont typeface="Wingdings" pitchFamily="2" charset="2"/>
              <a:buChar char="q"/>
            </a:pPr>
            <a:r>
              <a:rPr lang="en-GB" sz="2800" dirty="0"/>
              <a:t>Common standards (ethos) contained with the MMM Practice Guide</a:t>
            </a:r>
          </a:p>
          <a:p>
            <a:pPr>
              <a:buFont typeface="Wingdings" pitchFamily="2" charset="2"/>
              <a:buChar char="q"/>
            </a:pPr>
            <a:r>
              <a:rPr lang="en-GB" sz="2800" dirty="0"/>
              <a:t>Engagement agreements for neutrals and consultants</a:t>
            </a:r>
          </a:p>
          <a:p>
            <a:pPr>
              <a:buFont typeface="Wingdings" pitchFamily="2" charset="2"/>
              <a:buChar char="q"/>
            </a:pPr>
            <a:r>
              <a:rPr lang="en-GB" sz="2800" dirty="0"/>
              <a:t>Common process and precedents</a:t>
            </a:r>
          </a:p>
          <a:p>
            <a:pPr>
              <a:buFont typeface="Wingdings" pitchFamily="2" charset="2"/>
              <a:buChar char="q"/>
            </a:pPr>
            <a:r>
              <a:rPr lang="en-GB" sz="2800" dirty="0"/>
              <a:t>Common communication </a:t>
            </a:r>
            <a:r>
              <a:rPr lang="en-GB" sz="2800" dirty="0" err="1"/>
              <a:t>practices,protocols</a:t>
            </a:r>
            <a:endParaRPr lang="en-GB" sz="2800" dirty="0"/>
          </a:p>
          <a:p>
            <a:pPr>
              <a:buFont typeface="Wingdings" pitchFamily="2" charset="2"/>
              <a:buChar char="q"/>
            </a:pPr>
            <a:r>
              <a:rPr lang="en-GB" sz="2800" dirty="0"/>
              <a:t>Regular team meetings, training and consul</a:t>
            </a:r>
            <a:r>
              <a:rPr lang="en-GB" dirty="0"/>
              <a:t>tation</a:t>
            </a:r>
          </a:p>
          <a:p>
            <a:pPr>
              <a:buFont typeface="Wingdings" pitchFamily="2" charset="2"/>
              <a:buChar char="q"/>
            </a:pPr>
            <a:r>
              <a:rPr lang="en-GB" dirty="0"/>
              <a:t>Comprehensive and developing library of professional and client support videos</a:t>
            </a:r>
          </a:p>
          <a:p>
            <a:pPr>
              <a:buNone/>
            </a:pPr>
            <a:endParaRPr lang="en-GB" dirty="0"/>
          </a:p>
        </p:txBody>
      </p:sp>
      <p:sp>
        <p:nvSpPr>
          <p:cNvPr id="4" name="TextBox 3"/>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3581400" y="914400"/>
            <a:ext cx="13716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Assess</a:t>
            </a:r>
          </a:p>
        </p:txBody>
      </p:sp>
      <p:sp>
        <p:nvSpPr>
          <p:cNvPr id="3" name="Flowchart: Process 2"/>
          <p:cNvSpPr/>
          <p:nvPr/>
        </p:nvSpPr>
        <p:spPr>
          <a:xfrm>
            <a:off x="3581400" y="1752600"/>
            <a:ext cx="13716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Convene team</a:t>
            </a:r>
          </a:p>
        </p:txBody>
      </p:sp>
      <p:sp>
        <p:nvSpPr>
          <p:cNvPr id="4" name="Flowchart: Process 3"/>
          <p:cNvSpPr/>
          <p:nvPr/>
        </p:nvSpPr>
        <p:spPr>
          <a:xfrm>
            <a:off x="3581400" y="2438400"/>
            <a:ext cx="1371600" cy="762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Info gathering/Options 1</a:t>
            </a:r>
          </a:p>
        </p:txBody>
      </p:sp>
      <p:sp>
        <p:nvSpPr>
          <p:cNvPr id="5" name="Flowchart: Process 4"/>
          <p:cNvSpPr/>
          <p:nvPr/>
        </p:nvSpPr>
        <p:spPr>
          <a:xfrm>
            <a:off x="3581400" y="3429000"/>
            <a:ext cx="1372746"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Options 2</a:t>
            </a:r>
          </a:p>
        </p:txBody>
      </p:sp>
      <p:sp>
        <p:nvSpPr>
          <p:cNvPr id="6" name="Flowchart: Process 5"/>
          <p:cNvSpPr/>
          <p:nvPr/>
        </p:nvSpPr>
        <p:spPr>
          <a:xfrm>
            <a:off x="3581400" y="4114800"/>
            <a:ext cx="1371600" cy="5334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Options/ Solutions</a:t>
            </a:r>
          </a:p>
        </p:txBody>
      </p:sp>
      <p:sp>
        <p:nvSpPr>
          <p:cNvPr id="7" name="Flowchart: Process 6"/>
          <p:cNvSpPr/>
          <p:nvPr/>
        </p:nvSpPr>
        <p:spPr>
          <a:xfrm>
            <a:off x="3581400" y="4953000"/>
            <a:ext cx="13716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Solutions</a:t>
            </a:r>
          </a:p>
        </p:txBody>
      </p:sp>
      <p:sp>
        <p:nvSpPr>
          <p:cNvPr id="10" name="Right Arrow 9"/>
          <p:cNvSpPr/>
          <p:nvPr/>
        </p:nvSpPr>
        <p:spPr>
          <a:xfrm rot="5400000">
            <a:off x="4175760" y="1386840"/>
            <a:ext cx="228600" cy="198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2514600" y="228600"/>
            <a:ext cx="3200400" cy="369332"/>
          </a:xfrm>
          <a:prstGeom prst="rect">
            <a:avLst/>
          </a:prstGeom>
          <a:noFill/>
        </p:spPr>
        <p:txBody>
          <a:bodyPr wrap="square" rtlCol="0">
            <a:spAutoFit/>
          </a:bodyPr>
          <a:lstStyle/>
          <a:p>
            <a:r>
              <a:rPr lang="en-GB" b="1" dirty="0"/>
              <a:t>           THE  PROCESS</a:t>
            </a:r>
          </a:p>
        </p:txBody>
      </p:sp>
      <p:sp>
        <p:nvSpPr>
          <p:cNvPr id="16" name="Flowchart: Process 15"/>
          <p:cNvSpPr/>
          <p:nvPr/>
        </p:nvSpPr>
        <p:spPr>
          <a:xfrm>
            <a:off x="1752600" y="24384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Gather info</a:t>
            </a:r>
          </a:p>
        </p:txBody>
      </p:sp>
      <p:sp>
        <p:nvSpPr>
          <p:cNvPr id="17" name="Flowchart: Process 16"/>
          <p:cNvSpPr/>
          <p:nvPr/>
        </p:nvSpPr>
        <p:spPr>
          <a:xfrm>
            <a:off x="1752600" y="33528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Pension report</a:t>
            </a:r>
          </a:p>
        </p:txBody>
      </p:sp>
      <p:sp>
        <p:nvSpPr>
          <p:cNvPr id="18" name="Flowchart: Process 17"/>
          <p:cNvSpPr/>
          <p:nvPr/>
        </p:nvSpPr>
        <p:spPr>
          <a:xfrm>
            <a:off x="304800" y="24384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Gather info</a:t>
            </a:r>
          </a:p>
        </p:txBody>
      </p:sp>
      <p:sp>
        <p:nvSpPr>
          <p:cNvPr id="19" name="Flowchart: Process 18"/>
          <p:cNvSpPr/>
          <p:nvPr/>
        </p:nvSpPr>
        <p:spPr>
          <a:xfrm>
            <a:off x="304800" y="33528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Company valuation</a:t>
            </a:r>
          </a:p>
        </p:txBody>
      </p:sp>
      <p:sp>
        <p:nvSpPr>
          <p:cNvPr id="20" name="Up Arrow 19"/>
          <p:cNvSpPr/>
          <p:nvPr/>
        </p:nvSpPr>
        <p:spPr>
          <a:xfrm rot="10800000">
            <a:off x="914400" y="4343400"/>
            <a:ext cx="484632" cy="1219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Up Arrow 20"/>
          <p:cNvSpPr/>
          <p:nvPr/>
        </p:nvSpPr>
        <p:spPr>
          <a:xfrm rot="10800000">
            <a:off x="2286000" y="4343400"/>
            <a:ext cx="484632" cy="1219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lowchart: Process 21"/>
          <p:cNvSpPr/>
          <p:nvPr/>
        </p:nvSpPr>
        <p:spPr>
          <a:xfrm>
            <a:off x="3581400" y="5791200"/>
            <a:ext cx="13716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Implement</a:t>
            </a:r>
          </a:p>
        </p:txBody>
      </p:sp>
      <p:sp>
        <p:nvSpPr>
          <p:cNvPr id="23" name="TextBox 22"/>
          <p:cNvSpPr txBox="1"/>
          <p:nvPr/>
        </p:nvSpPr>
        <p:spPr>
          <a:xfrm>
            <a:off x="1905000" y="1676400"/>
            <a:ext cx="1371600" cy="369332"/>
          </a:xfrm>
          <a:prstGeom prst="rect">
            <a:avLst/>
          </a:prstGeom>
          <a:noFill/>
        </p:spPr>
        <p:txBody>
          <a:bodyPr wrap="square" rtlCol="0">
            <a:spAutoFit/>
          </a:bodyPr>
          <a:lstStyle/>
          <a:p>
            <a:r>
              <a:rPr lang="en-GB" dirty="0"/>
              <a:t>Fin Planner</a:t>
            </a:r>
          </a:p>
        </p:txBody>
      </p:sp>
      <p:sp>
        <p:nvSpPr>
          <p:cNvPr id="24" name="TextBox 23"/>
          <p:cNvSpPr txBox="1"/>
          <p:nvPr/>
        </p:nvSpPr>
        <p:spPr>
          <a:xfrm>
            <a:off x="381000" y="1676400"/>
            <a:ext cx="1371600" cy="369332"/>
          </a:xfrm>
          <a:prstGeom prst="rect">
            <a:avLst/>
          </a:prstGeom>
          <a:noFill/>
        </p:spPr>
        <p:txBody>
          <a:bodyPr wrap="square" rtlCol="0">
            <a:spAutoFit/>
          </a:bodyPr>
          <a:lstStyle/>
          <a:p>
            <a:r>
              <a:rPr lang="en-GB" dirty="0"/>
              <a:t>Accountant</a:t>
            </a:r>
          </a:p>
        </p:txBody>
      </p:sp>
      <p:sp>
        <p:nvSpPr>
          <p:cNvPr id="25" name="Flowchart: Process 24"/>
          <p:cNvSpPr/>
          <p:nvPr/>
        </p:nvSpPr>
        <p:spPr>
          <a:xfrm>
            <a:off x="5486400" y="24384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Cognitive/Clients</a:t>
            </a:r>
          </a:p>
        </p:txBody>
      </p:sp>
      <p:sp>
        <p:nvSpPr>
          <p:cNvPr id="26" name="TextBox 25"/>
          <p:cNvSpPr txBox="1"/>
          <p:nvPr/>
        </p:nvSpPr>
        <p:spPr>
          <a:xfrm>
            <a:off x="5257800" y="1600201"/>
            <a:ext cx="1295400" cy="646331"/>
          </a:xfrm>
          <a:prstGeom prst="rect">
            <a:avLst/>
          </a:prstGeom>
          <a:noFill/>
        </p:spPr>
        <p:txBody>
          <a:bodyPr wrap="square" rtlCol="0">
            <a:spAutoFit/>
          </a:bodyPr>
          <a:lstStyle/>
          <a:p>
            <a:r>
              <a:rPr lang="en-GB" dirty="0"/>
              <a:t>Family consultant</a:t>
            </a:r>
          </a:p>
        </p:txBody>
      </p:sp>
      <p:sp>
        <p:nvSpPr>
          <p:cNvPr id="27" name="Flowchart: Process 26"/>
          <p:cNvSpPr/>
          <p:nvPr/>
        </p:nvSpPr>
        <p:spPr>
          <a:xfrm>
            <a:off x="6934200" y="2438400"/>
            <a:ext cx="1295400" cy="4572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Children</a:t>
            </a:r>
          </a:p>
        </p:txBody>
      </p:sp>
      <p:sp>
        <p:nvSpPr>
          <p:cNvPr id="28" name="Up Arrow 27"/>
          <p:cNvSpPr/>
          <p:nvPr/>
        </p:nvSpPr>
        <p:spPr>
          <a:xfrm rot="10800000">
            <a:off x="5638800" y="3276600"/>
            <a:ext cx="484632" cy="2286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6705600" y="1676400"/>
            <a:ext cx="1524000" cy="369332"/>
          </a:xfrm>
          <a:prstGeom prst="rect">
            <a:avLst/>
          </a:prstGeom>
          <a:noFill/>
        </p:spPr>
        <p:txBody>
          <a:bodyPr wrap="square" rtlCol="0">
            <a:spAutoFit/>
          </a:bodyPr>
          <a:lstStyle/>
          <a:p>
            <a:r>
              <a:rPr lang="en-GB" dirty="0"/>
              <a:t>Psychologist</a:t>
            </a:r>
          </a:p>
        </p:txBody>
      </p:sp>
      <p:sp>
        <p:nvSpPr>
          <p:cNvPr id="31" name="TextBox 30"/>
          <p:cNvSpPr txBox="1"/>
          <p:nvPr/>
        </p:nvSpPr>
        <p:spPr>
          <a:xfrm>
            <a:off x="8229600" y="838200"/>
            <a:ext cx="762000" cy="523220"/>
          </a:xfrm>
          <a:prstGeom prst="rect">
            <a:avLst/>
          </a:prstGeom>
          <a:noFill/>
        </p:spPr>
        <p:txBody>
          <a:bodyPr wrap="square" rtlCol="0">
            <a:spAutoFit/>
          </a:bodyPr>
          <a:lstStyle/>
          <a:p>
            <a:r>
              <a:rPr lang="en-GB" sz="1400" dirty="0"/>
              <a:t>Time line</a:t>
            </a:r>
          </a:p>
        </p:txBody>
      </p:sp>
      <p:sp>
        <p:nvSpPr>
          <p:cNvPr id="32" name="TextBox 31"/>
          <p:cNvSpPr txBox="1"/>
          <p:nvPr/>
        </p:nvSpPr>
        <p:spPr>
          <a:xfrm>
            <a:off x="8305800" y="1828800"/>
            <a:ext cx="609600" cy="307777"/>
          </a:xfrm>
          <a:prstGeom prst="rect">
            <a:avLst/>
          </a:prstGeom>
          <a:noFill/>
        </p:spPr>
        <p:txBody>
          <a:bodyPr wrap="square" rtlCol="0">
            <a:spAutoFit/>
          </a:bodyPr>
          <a:lstStyle/>
          <a:p>
            <a:r>
              <a:rPr lang="en-GB" sz="1400" dirty="0"/>
              <a:t>2 wks</a:t>
            </a:r>
          </a:p>
        </p:txBody>
      </p:sp>
      <p:sp>
        <p:nvSpPr>
          <p:cNvPr id="33" name="TextBox 32"/>
          <p:cNvSpPr txBox="1"/>
          <p:nvPr/>
        </p:nvSpPr>
        <p:spPr>
          <a:xfrm>
            <a:off x="8305800" y="2514600"/>
            <a:ext cx="565731" cy="523220"/>
          </a:xfrm>
          <a:prstGeom prst="rect">
            <a:avLst/>
          </a:prstGeom>
          <a:noFill/>
        </p:spPr>
        <p:txBody>
          <a:bodyPr wrap="square" rtlCol="0">
            <a:spAutoFit/>
          </a:bodyPr>
          <a:lstStyle/>
          <a:p>
            <a:r>
              <a:rPr lang="en-GB" sz="1400" dirty="0"/>
              <a:t>10 wks</a:t>
            </a:r>
          </a:p>
        </p:txBody>
      </p:sp>
      <p:sp>
        <p:nvSpPr>
          <p:cNvPr id="35" name="TextBox 34"/>
          <p:cNvSpPr txBox="1"/>
          <p:nvPr/>
        </p:nvSpPr>
        <p:spPr>
          <a:xfrm>
            <a:off x="8305800" y="3352800"/>
            <a:ext cx="565731" cy="523220"/>
          </a:xfrm>
          <a:prstGeom prst="rect">
            <a:avLst/>
          </a:prstGeom>
          <a:noFill/>
        </p:spPr>
        <p:txBody>
          <a:bodyPr wrap="square" rtlCol="0">
            <a:spAutoFit/>
          </a:bodyPr>
          <a:lstStyle/>
          <a:p>
            <a:r>
              <a:rPr lang="en-GB" sz="1400" dirty="0"/>
              <a:t>14 wks</a:t>
            </a:r>
          </a:p>
        </p:txBody>
      </p:sp>
      <p:sp>
        <p:nvSpPr>
          <p:cNvPr id="36" name="TextBox 35"/>
          <p:cNvSpPr txBox="1"/>
          <p:nvPr/>
        </p:nvSpPr>
        <p:spPr>
          <a:xfrm>
            <a:off x="8305800" y="4191000"/>
            <a:ext cx="565731" cy="523220"/>
          </a:xfrm>
          <a:prstGeom prst="rect">
            <a:avLst/>
          </a:prstGeom>
          <a:noFill/>
        </p:spPr>
        <p:txBody>
          <a:bodyPr wrap="square" rtlCol="0">
            <a:spAutoFit/>
          </a:bodyPr>
          <a:lstStyle/>
          <a:p>
            <a:r>
              <a:rPr lang="en-GB" sz="1400" dirty="0"/>
              <a:t>16 wks</a:t>
            </a:r>
          </a:p>
        </p:txBody>
      </p:sp>
      <p:sp>
        <p:nvSpPr>
          <p:cNvPr id="37" name="TextBox 36"/>
          <p:cNvSpPr txBox="1"/>
          <p:nvPr/>
        </p:nvSpPr>
        <p:spPr>
          <a:xfrm>
            <a:off x="8305800" y="5105400"/>
            <a:ext cx="565731" cy="523220"/>
          </a:xfrm>
          <a:prstGeom prst="rect">
            <a:avLst/>
          </a:prstGeom>
          <a:noFill/>
        </p:spPr>
        <p:txBody>
          <a:bodyPr wrap="square" rtlCol="0">
            <a:spAutoFit/>
          </a:bodyPr>
          <a:lstStyle/>
          <a:p>
            <a:r>
              <a:rPr lang="en-GB" sz="1400" dirty="0"/>
              <a:t>18 wks</a:t>
            </a:r>
          </a:p>
        </p:txBody>
      </p:sp>
      <p:sp>
        <p:nvSpPr>
          <p:cNvPr id="38" name="Up Arrow 37"/>
          <p:cNvSpPr/>
          <p:nvPr/>
        </p:nvSpPr>
        <p:spPr>
          <a:xfrm rot="10800000">
            <a:off x="7162800" y="3352800"/>
            <a:ext cx="484632" cy="2209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304800" y="609600"/>
            <a:ext cx="2743200" cy="369332"/>
          </a:xfrm>
          <a:prstGeom prst="rect">
            <a:avLst/>
          </a:prstGeom>
          <a:noFill/>
        </p:spPr>
        <p:txBody>
          <a:bodyPr wrap="square" rtlCol="0">
            <a:spAutoFit/>
          </a:bodyPr>
          <a:lstStyle/>
          <a:p>
            <a:r>
              <a:rPr lang="en-GB" dirty="0"/>
              <a:t>Parallel neutral processes</a:t>
            </a:r>
          </a:p>
        </p:txBody>
      </p:sp>
      <p:sp>
        <p:nvSpPr>
          <p:cNvPr id="40" name="TextBox 39"/>
          <p:cNvSpPr txBox="1"/>
          <p:nvPr/>
        </p:nvSpPr>
        <p:spPr>
          <a:xfrm>
            <a:off x="5638800" y="685800"/>
            <a:ext cx="2514600" cy="369332"/>
          </a:xfrm>
          <a:prstGeom prst="rect">
            <a:avLst/>
          </a:prstGeom>
          <a:noFill/>
        </p:spPr>
        <p:txBody>
          <a:bodyPr wrap="square" rtlCol="0">
            <a:spAutoFit/>
          </a:bodyPr>
          <a:lstStyle/>
          <a:p>
            <a:r>
              <a:rPr lang="en-GB" dirty="0"/>
              <a:t>Parallel processes</a:t>
            </a:r>
          </a:p>
        </p:txBody>
      </p:sp>
      <p:sp>
        <p:nvSpPr>
          <p:cNvPr id="41" name="Up Arrow 40"/>
          <p:cNvSpPr/>
          <p:nvPr/>
        </p:nvSpPr>
        <p:spPr>
          <a:xfrm rot="10800000">
            <a:off x="1676400" y="990600"/>
            <a:ext cx="256032"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Up Arrow 41"/>
          <p:cNvSpPr/>
          <p:nvPr/>
        </p:nvSpPr>
        <p:spPr>
          <a:xfrm rot="10800000">
            <a:off x="6477000" y="1066800"/>
            <a:ext cx="256032"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Notched Right Arrow 42"/>
          <p:cNvSpPr/>
          <p:nvPr/>
        </p:nvSpPr>
        <p:spPr>
          <a:xfrm>
            <a:off x="3200400" y="1828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Notched Right Arrow 43"/>
          <p:cNvSpPr/>
          <p:nvPr/>
        </p:nvSpPr>
        <p:spPr>
          <a:xfrm>
            <a:off x="1676400" y="1828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Notched Right Arrow 44"/>
          <p:cNvSpPr/>
          <p:nvPr/>
        </p:nvSpPr>
        <p:spPr>
          <a:xfrm rot="10800000">
            <a:off x="5029200" y="16764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Notched Right Arrow 45"/>
          <p:cNvSpPr/>
          <p:nvPr/>
        </p:nvSpPr>
        <p:spPr>
          <a:xfrm>
            <a:off x="3200400" y="25146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Notched Right Arrow 46"/>
          <p:cNvSpPr/>
          <p:nvPr/>
        </p:nvSpPr>
        <p:spPr>
          <a:xfrm>
            <a:off x="3200400" y="3352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Notched Right Arrow 47"/>
          <p:cNvSpPr/>
          <p:nvPr/>
        </p:nvSpPr>
        <p:spPr>
          <a:xfrm rot="10800000">
            <a:off x="5029200" y="25146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Notched Right Arrow 48"/>
          <p:cNvSpPr/>
          <p:nvPr/>
        </p:nvSpPr>
        <p:spPr>
          <a:xfrm rot="10800000">
            <a:off x="5029200" y="3352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Notched Right Arrow 49"/>
          <p:cNvSpPr/>
          <p:nvPr/>
        </p:nvSpPr>
        <p:spPr>
          <a:xfrm>
            <a:off x="3200400" y="4114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Notched Right Arrow 50"/>
          <p:cNvSpPr/>
          <p:nvPr/>
        </p:nvSpPr>
        <p:spPr>
          <a:xfrm rot="10800000">
            <a:off x="5029200" y="4114800"/>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Notched Right Arrow 51"/>
          <p:cNvSpPr/>
          <p:nvPr/>
        </p:nvSpPr>
        <p:spPr>
          <a:xfrm rot="5400000">
            <a:off x="7290816" y="1929384"/>
            <a:ext cx="228600"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 name="Straight Arrow Connector 53"/>
          <p:cNvCxnSpPr/>
          <p:nvPr/>
        </p:nvCxnSpPr>
        <p:spPr>
          <a:xfrm rot="5400000">
            <a:off x="6361906" y="3848100"/>
            <a:ext cx="49537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8229600" y="5943600"/>
            <a:ext cx="489531" cy="523220"/>
          </a:xfrm>
          <a:prstGeom prst="rect">
            <a:avLst/>
          </a:prstGeom>
          <a:noFill/>
        </p:spPr>
        <p:txBody>
          <a:bodyPr wrap="square" rtlCol="0">
            <a:spAutoFit/>
          </a:bodyPr>
          <a:lstStyle/>
          <a:p>
            <a:r>
              <a:rPr lang="en-GB" sz="1400" dirty="0"/>
              <a:t>24 wks</a:t>
            </a:r>
          </a:p>
        </p:txBody>
      </p:sp>
      <p:sp>
        <p:nvSpPr>
          <p:cNvPr id="63" name="TextBox 62"/>
          <p:cNvSpPr txBox="1"/>
          <p:nvPr/>
        </p:nvSpPr>
        <p:spPr>
          <a:xfrm>
            <a:off x="0" y="6477001"/>
            <a:ext cx="9144000" cy="577081"/>
          </a:xfrm>
          <a:prstGeom prst="rect">
            <a:avLst/>
          </a:prstGeom>
          <a:noFill/>
        </p:spPr>
        <p:txBody>
          <a:bodyPr wrap="square" rtlCol="0">
            <a:spAutoFit/>
          </a:bodyPr>
          <a:lstStyle/>
          <a:p>
            <a:r>
              <a:rPr lang="en-GB" sz="1050" dirty="0"/>
              <a:t>John E Hind 01392-848482</a:t>
            </a:r>
          </a:p>
          <a:p>
            <a:r>
              <a:rPr lang="en-GB" sz="1050" dirty="0"/>
              <a:t>@johnedwardhind2011PG.all rights reserved</a:t>
            </a:r>
          </a:p>
          <a:p>
            <a:endParaRPr lang="en-GB"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52400"/>
            <a:ext cx="7543800" cy="461665"/>
          </a:xfrm>
          <a:prstGeom prst="rect">
            <a:avLst/>
          </a:prstGeom>
          <a:noFill/>
        </p:spPr>
        <p:txBody>
          <a:bodyPr wrap="square" rtlCol="0">
            <a:spAutoFit/>
          </a:bodyPr>
          <a:lstStyle/>
          <a:p>
            <a:pPr algn="ctr"/>
            <a:r>
              <a:rPr lang="en-GB" sz="2400" b="1" dirty="0">
                <a:latin typeface="Arial" pitchFamily="34" charset="0"/>
                <a:cs typeface="Arial" pitchFamily="34" charset="0"/>
              </a:rPr>
              <a:t>BENEFITS</a:t>
            </a:r>
          </a:p>
        </p:txBody>
      </p:sp>
      <p:sp>
        <p:nvSpPr>
          <p:cNvPr id="5" name="TextBox 4"/>
          <p:cNvSpPr txBox="1"/>
          <p:nvPr/>
        </p:nvSpPr>
        <p:spPr>
          <a:xfrm>
            <a:off x="457200" y="838200"/>
            <a:ext cx="8305800" cy="5324535"/>
          </a:xfrm>
          <a:prstGeom prst="rect">
            <a:avLst/>
          </a:prstGeom>
          <a:noFill/>
        </p:spPr>
        <p:txBody>
          <a:bodyPr wrap="square" rtlCol="0">
            <a:spAutoFit/>
          </a:bodyPr>
          <a:lstStyle/>
          <a:p>
            <a:r>
              <a:rPr lang="en-GB" sz="2000" b="1" dirty="0">
                <a:latin typeface="Arial" pitchFamily="34" charset="0"/>
                <a:cs typeface="Arial" pitchFamily="34" charset="0"/>
              </a:rPr>
              <a:t>THE PROFESSIONALS benefit from being part of the whole problem solving process by;</a:t>
            </a:r>
          </a:p>
          <a:p>
            <a:endParaRPr lang="en-GB" sz="2000" b="1"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Being able to contribute to the problem solving strategy and decision making process</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Being a strategist, helping to shape the strategic purpose, process and boundaries as this problem solving model develops and evolves becoming more and more efficient</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A stakeholder in the success of this problem solving model</a:t>
            </a:r>
          </a:p>
          <a:p>
            <a:pPr>
              <a:buFont typeface="Wingdings" pitchFamily="2" charset="2"/>
              <a:buChar char="q"/>
            </a:pPr>
            <a:endParaRPr lang="en-GB" sz="2000" dirty="0">
              <a:latin typeface="Arial" pitchFamily="34" charset="0"/>
              <a:cs typeface="Arial" pitchFamily="34" charset="0"/>
            </a:endParaRPr>
          </a:p>
          <a:p>
            <a:pPr>
              <a:buFont typeface="Wingdings" pitchFamily="2" charset="2"/>
              <a:buChar char="q"/>
            </a:pPr>
            <a:r>
              <a:rPr lang="en-GB" sz="2000" dirty="0">
                <a:latin typeface="Arial" pitchFamily="34" charset="0"/>
                <a:cs typeface="Arial" pitchFamily="34" charset="0"/>
              </a:rPr>
              <a:t>Managing parts of the process specific to them and their skill set and being able to monitor themselves and their teammates, suggesting changes and making changes as they go along creating even greater efficiencies and effectiveness of the model</a:t>
            </a:r>
          </a:p>
          <a:p>
            <a:pPr>
              <a:buFont typeface="Wingdings" pitchFamily="2" charset="2"/>
              <a:buChar char="q"/>
            </a:pPr>
            <a:endParaRPr lang="en-GB" sz="2000" dirty="0">
              <a:latin typeface="Arial" pitchFamily="34" charset="0"/>
              <a:cs typeface="Arial" pitchFamily="34" charset="0"/>
            </a:endParaRPr>
          </a:p>
        </p:txBody>
      </p:sp>
      <p:sp>
        <p:nvSpPr>
          <p:cNvPr id="6" name="TextBox 5"/>
          <p:cNvSpPr txBox="1"/>
          <p:nvPr/>
        </p:nvSpPr>
        <p:spPr>
          <a:xfrm>
            <a:off x="0" y="6477001"/>
            <a:ext cx="9144000" cy="577081"/>
          </a:xfrm>
          <a:prstGeom prst="rect">
            <a:avLst/>
          </a:prstGeom>
          <a:noFill/>
        </p:spPr>
        <p:txBody>
          <a:bodyPr wrap="square" rtlCol="0">
            <a:spAutoFit/>
          </a:bodyPr>
          <a:lstStyle/>
          <a:p>
            <a:r>
              <a:rPr lang="en-GB" sz="1050" dirty="0"/>
              <a:t>John E Hind 01392-454940</a:t>
            </a:r>
          </a:p>
          <a:p>
            <a:r>
              <a:rPr lang="en-GB" sz="1050" dirty="0"/>
              <a:t>@johnedwardhind2011PG.all rights reserved</a:t>
            </a:r>
          </a:p>
          <a:p>
            <a:endParaRPr lang="en-GB" sz="105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649</TotalTime>
  <Words>937</Words>
  <Application>Microsoft Office PowerPoint</Application>
  <PresentationFormat>On-screen Show (4:3)</PresentationFormat>
  <Paragraphs>176</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Book Antiqua</vt:lpstr>
      <vt:lpstr>Calibri</vt:lpstr>
      <vt:lpstr>Lucida Sans</vt:lpstr>
      <vt:lpstr>Wingdings</vt:lpstr>
      <vt:lpstr>Wingdings 2</vt:lpstr>
      <vt:lpstr>Wingdings 3</vt:lpstr>
      <vt:lpstr>Apex</vt:lpstr>
      <vt:lpstr>Multi-disciplinary  Supported Mediation Model</vt:lpstr>
      <vt:lpstr>PowerPoint Presentation</vt:lpstr>
      <vt:lpstr>MAIN FEATURES</vt:lpstr>
      <vt:lpstr>PowerPoint Presentation</vt:lpstr>
      <vt:lpstr>PowerPoint Presentation</vt:lpstr>
      <vt:lpstr>PowerPoint Presentation</vt:lpstr>
      <vt:lpstr>Why is it so effective and efficient –The fully integrated team ?</vt:lpstr>
      <vt:lpstr>PowerPoint Presentation</vt:lpstr>
      <vt:lpstr>PowerPoint Presentation</vt:lpstr>
      <vt:lpstr>BENEFITS</vt:lpstr>
      <vt:lpstr>BENEFITS</vt:lpstr>
      <vt:lpstr>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dc:creator>
  <cp:lastModifiedBy>John Hind</cp:lastModifiedBy>
  <cp:revision>68</cp:revision>
  <dcterms:created xsi:type="dcterms:W3CDTF">2006-08-16T00:00:00Z</dcterms:created>
  <dcterms:modified xsi:type="dcterms:W3CDTF">2018-11-23T11:26:15Z</dcterms:modified>
</cp:coreProperties>
</file>